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82" r:id="rId20"/>
    <p:sldId id="287" r:id="rId21"/>
    <p:sldId id="288" r:id="rId22"/>
    <p:sldId id="272" r:id="rId23"/>
    <p:sldId id="274" r:id="rId24"/>
    <p:sldId id="275" r:id="rId25"/>
    <p:sldId id="277" r:id="rId26"/>
    <p:sldId id="278" r:id="rId27"/>
    <p:sldId id="279" r:id="rId28"/>
    <p:sldId id="280" r:id="rId29"/>
    <p:sldId id="281" r:id="rId30"/>
    <p:sldId id="283" r:id="rId31"/>
    <p:sldId id="285" r:id="rId32"/>
    <p:sldId id="284" r:id="rId33"/>
    <p:sldId id="286"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8" d="100"/>
          <a:sy n="78" d="100"/>
        </p:scale>
        <p:origin x="81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91CC4-FC76-4372-8B3B-DBC4079823A1}"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5DFA1-91A8-4436-96F7-75A55B756EE0}" type="slidenum">
              <a:rPr lang="en-US" smtClean="0"/>
              <a:t>‹#›</a:t>
            </a:fld>
            <a:endParaRPr lang="en-US"/>
          </a:p>
        </p:txBody>
      </p:sp>
    </p:spTree>
    <p:extLst>
      <p:ext uri="{BB962C8B-B14F-4D97-AF65-F5344CB8AC3E}">
        <p14:creationId xmlns:p14="http://schemas.microsoft.com/office/powerpoint/2010/main" val="2609063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0071-8CF5-60BE-95DA-1D383853C5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06A60F-2B66-010F-14DF-06C9917A3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0CDD45-BEFE-14E6-D77A-C75FEF46E18A}"/>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75ADB14B-22B5-3038-3FF5-2AAC8730D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4E254-62EA-288B-E51C-30A415887525}"/>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76833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6A84-6A9E-B448-1EAD-D19CDF4F49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9419D4-92D3-3B0C-5832-F53EE550B1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091F8-412D-A163-E1EA-C13B39F9A8C9}"/>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A65F184F-A778-22BD-3A35-3FC0B5E21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7786F-F62E-27C1-DCEB-20D523CF815B}"/>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275378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7ACAC9-C685-F759-E42A-397ADF848D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9E9106-CA95-D794-4C1D-25E44F135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51145-4A71-6012-6FF6-6C2A5C90057B}"/>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CA813265-469F-3388-03C5-8B8753B3C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4BDCC-39A8-C656-0506-6AC45A66BE8E}"/>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737384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96BF-6E0F-A98F-41E1-8F0D8D5B6C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E5DB6-830D-3949-BA12-828152F9C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5272D-72E3-2EFB-1F87-53AA761D7CB9}"/>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93554640-C01F-6B02-DB74-B21BF1FD6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E34FE-51F2-1684-77C9-879DD3A7E1A3}"/>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291486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73A6-1E84-18DA-B9DE-903F146A90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09E26-C42C-E2A7-16FD-1FB5935DC7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8C424-8D42-5255-D5FA-EA1FC7F85466}"/>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1944B168-8DD2-B8DD-72FF-3A203A0EE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DF3E3-04B1-B57D-78CA-9D4381476186}"/>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132158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96B9-D3FE-47DA-25CE-42BC19814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F9E13A-9550-F3E2-A901-65BFE9BF46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6B1996-6917-EEDE-3C3C-553FFADE8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D7446E-92F8-FF0D-3D8C-80BEBBEE1E90}"/>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6" name="Footer Placeholder 5">
            <a:extLst>
              <a:ext uri="{FF2B5EF4-FFF2-40B4-BE49-F238E27FC236}">
                <a16:creationId xmlns:a16="http://schemas.microsoft.com/office/drawing/2014/main" id="{230E8AD7-7DCC-CFD0-39C3-ABA16C3AD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8E038-4469-28B6-0C8A-8000EA377CF7}"/>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1734980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754A-B200-5DDE-DABA-2B77EC3B3A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CE8BA4-D78C-7CA8-074B-E72FB5EFA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9B66BD-ADDE-16EF-F33C-E07A51EB1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B993D-455B-440B-3C4D-1FAAEC59B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1F4D2-E4C5-2D91-2A6A-96C34728FC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AAD79-6646-8B54-74BB-CF148CA2E79B}"/>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8" name="Footer Placeholder 7">
            <a:extLst>
              <a:ext uri="{FF2B5EF4-FFF2-40B4-BE49-F238E27FC236}">
                <a16:creationId xmlns:a16="http://schemas.microsoft.com/office/drawing/2014/main" id="{E4D2615C-5F98-D3ED-6B10-8248C32CC6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E34EC2-C3A5-7E1E-6E34-5B42EDE29311}"/>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283676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9980-F402-CB9E-58A7-C6194E7409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5F43F9-8E6E-BEBE-102B-6AEA719B15F7}"/>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4" name="Footer Placeholder 3">
            <a:extLst>
              <a:ext uri="{FF2B5EF4-FFF2-40B4-BE49-F238E27FC236}">
                <a16:creationId xmlns:a16="http://schemas.microsoft.com/office/drawing/2014/main" id="{3BB2918A-965B-231A-0C3F-66E84A9AF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8BE24C-E79C-ADFD-D7FE-213E5DFC6E7B}"/>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210758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6D2737-1382-AB5B-998A-72FB31BFDFFE}"/>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3" name="Footer Placeholder 2">
            <a:extLst>
              <a:ext uri="{FF2B5EF4-FFF2-40B4-BE49-F238E27FC236}">
                <a16:creationId xmlns:a16="http://schemas.microsoft.com/office/drawing/2014/main" id="{E98CF6FB-85FF-AE69-A691-4172C49C66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902EC6-9047-31DE-EECC-269B0AA7AC04}"/>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4069758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C17A-ED3E-1109-D60F-B7F79813D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FC2E87-948F-2E38-BDEF-4C4B37A83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7A154D-8A99-767E-6D5C-694345831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ACC15-77C5-2527-3F9C-EF0515B6FA1E}"/>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6" name="Footer Placeholder 5">
            <a:extLst>
              <a:ext uri="{FF2B5EF4-FFF2-40B4-BE49-F238E27FC236}">
                <a16:creationId xmlns:a16="http://schemas.microsoft.com/office/drawing/2014/main" id="{FBBD9A46-203E-73FC-FC24-7C41C549B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776D3-940E-DAE5-54B1-3822C4B56D9D}"/>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32403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E4B5-2A11-EAEE-1650-B41AA3EDB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143F2-20F5-9774-4DD5-F3D83BDFB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70208C-C21E-BF69-2167-697C4BEA26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A9CB1-BF1B-B000-38CE-DBD6132C8515}"/>
              </a:ext>
            </a:extLst>
          </p:cNvPr>
          <p:cNvSpPr>
            <a:spLocks noGrp="1"/>
          </p:cNvSpPr>
          <p:nvPr>
            <p:ph type="dt" sz="half" idx="10"/>
          </p:nvPr>
        </p:nvSpPr>
        <p:spPr/>
        <p:txBody>
          <a:bodyPr/>
          <a:lstStyle/>
          <a:p>
            <a:fld id="{9257F60F-F1B7-4988-9393-5CBE02E645B4}" type="datetimeFigureOut">
              <a:rPr lang="en-US" smtClean="0"/>
              <a:t>3/19/2025</a:t>
            </a:fld>
            <a:endParaRPr lang="en-US"/>
          </a:p>
        </p:txBody>
      </p:sp>
      <p:sp>
        <p:nvSpPr>
          <p:cNvPr id="6" name="Footer Placeholder 5">
            <a:extLst>
              <a:ext uri="{FF2B5EF4-FFF2-40B4-BE49-F238E27FC236}">
                <a16:creationId xmlns:a16="http://schemas.microsoft.com/office/drawing/2014/main" id="{B1150465-6AB3-DC9B-A8F7-3E58A6A6E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A0EB1-3120-DB2E-CC80-4BA7B956A523}"/>
              </a:ext>
            </a:extLst>
          </p:cNvPr>
          <p:cNvSpPr>
            <a:spLocks noGrp="1"/>
          </p:cNvSpPr>
          <p:nvPr>
            <p:ph type="sldNum" sz="quarter" idx="12"/>
          </p:nvPr>
        </p:nvSpPr>
        <p:spPr/>
        <p:txBody>
          <a:bodyPr/>
          <a:lstStyle/>
          <a:p>
            <a:fld id="{E41213EB-25A8-4398-A609-6A8E14637272}" type="slidenum">
              <a:rPr lang="en-US" smtClean="0"/>
              <a:t>‹#›</a:t>
            </a:fld>
            <a:endParaRPr lang="en-US"/>
          </a:p>
        </p:txBody>
      </p:sp>
    </p:spTree>
    <p:extLst>
      <p:ext uri="{BB962C8B-B14F-4D97-AF65-F5344CB8AC3E}">
        <p14:creationId xmlns:p14="http://schemas.microsoft.com/office/powerpoint/2010/main" val="252224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A3835-3FFF-76ED-91BF-B9E863E23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30BC8C-518E-E2DE-4120-FB7FAF3F2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FB833-D979-FA5F-1374-24506A32FB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57F60F-F1B7-4988-9393-5CBE02E645B4}" type="datetimeFigureOut">
              <a:rPr lang="en-US" smtClean="0"/>
              <a:t>3/19/2025</a:t>
            </a:fld>
            <a:endParaRPr lang="en-US"/>
          </a:p>
        </p:txBody>
      </p:sp>
      <p:sp>
        <p:nvSpPr>
          <p:cNvPr id="5" name="Footer Placeholder 4">
            <a:extLst>
              <a:ext uri="{FF2B5EF4-FFF2-40B4-BE49-F238E27FC236}">
                <a16:creationId xmlns:a16="http://schemas.microsoft.com/office/drawing/2014/main" id="{B2942A77-5434-8DFD-5649-782547ABC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FDFED4-8F50-C6B8-3D81-6B9FDFA68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1213EB-25A8-4398-A609-6A8E14637272}" type="slidenum">
              <a:rPr lang="en-US" smtClean="0"/>
              <a:t>‹#›</a:t>
            </a:fld>
            <a:endParaRPr lang="en-US"/>
          </a:p>
        </p:txBody>
      </p:sp>
    </p:spTree>
    <p:extLst>
      <p:ext uri="{BB962C8B-B14F-4D97-AF65-F5344CB8AC3E}">
        <p14:creationId xmlns:p14="http://schemas.microsoft.com/office/powerpoint/2010/main" val="2913707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arn.microsoft.com/en-us/ssms/download-sql-server-management-studio-ssms?view=sql-server-ver1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icrosoft.com/vi-vn/sql-server/sql-server-downloads?utm_source=chatgpt.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tailscale.com/download"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8995C-B798-F788-33BD-AF9AEDF6E98F}"/>
              </a:ext>
            </a:extLst>
          </p:cNvPr>
          <p:cNvSpPr txBox="1"/>
          <p:nvPr/>
        </p:nvSpPr>
        <p:spPr>
          <a:xfrm>
            <a:off x="4247535" y="393289"/>
            <a:ext cx="3696930" cy="553998"/>
          </a:xfrm>
          <a:prstGeom prst="rect">
            <a:avLst/>
          </a:prstGeom>
          <a:noFill/>
        </p:spPr>
        <p:txBody>
          <a:bodyPr wrap="square" rtlCol="0">
            <a:spAutoFit/>
          </a:bodyPr>
          <a:lstStyle/>
          <a:p>
            <a:r>
              <a:rPr lang="vi-VN" sz="3000" b="1" dirty="0">
                <a:latin typeface="+mj-lt"/>
              </a:rPr>
              <a:t>Bài tập về nhà số 1</a:t>
            </a:r>
          </a:p>
        </p:txBody>
      </p:sp>
      <p:sp>
        <p:nvSpPr>
          <p:cNvPr id="5" name="TextBox 4">
            <a:extLst>
              <a:ext uri="{FF2B5EF4-FFF2-40B4-BE49-F238E27FC236}">
                <a16:creationId xmlns:a16="http://schemas.microsoft.com/office/drawing/2014/main" id="{882F0DE0-3456-8394-C10E-F374F52EBB4F}"/>
              </a:ext>
            </a:extLst>
          </p:cNvPr>
          <p:cNvSpPr txBox="1"/>
          <p:nvPr/>
        </p:nvSpPr>
        <p:spPr>
          <a:xfrm>
            <a:off x="412955" y="1229033"/>
            <a:ext cx="11366090" cy="4401205"/>
          </a:xfrm>
          <a:prstGeom prst="rect">
            <a:avLst/>
          </a:prstGeom>
          <a:noFill/>
        </p:spPr>
        <p:txBody>
          <a:bodyPr wrap="square" rtlCol="0">
            <a:spAutoFit/>
          </a:bodyPr>
          <a:lstStyle/>
          <a:p>
            <a:pPr algn="l">
              <a:buNone/>
            </a:pPr>
            <a:r>
              <a:rPr lang="vi-VN" sz="2000" b="0" i="0" dirty="0">
                <a:solidFill>
                  <a:srgbClr val="081B3A"/>
                </a:solidFill>
                <a:effectLst/>
                <a:latin typeface="+mj-lt"/>
              </a:rPr>
              <a:t>1. Sinh viên mô tả các bước trong quá trình cài đặt: (download link nào, đc file gì, khi chạy thì chọn vào chỗ nào để download file iso bản dev, có iso rồi thì làm gì để chạy đc setup.exe trong nó, trong giao diện của setup thì chọn vào đâu, ý nghĩa mỗi tuỳ chọn này, ........... =&gt; kết quả được sql server đang chạy dạng service: kiểm tra service này đang running ở đâu?</a:t>
            </a:r>
          </a:p>
          <a:p>
            <a:pPr algn="l">
              <a:buNone/>
            </a:pPr>
            <a:r>
              <a:rPr lang="vi-VN" sz="2000" b="0" i="0" dirty="0">
                <a:solidFill>
                  <a:srgbClr val="081B3A"/>
                </a:solidFill>
                <a:effectLst/>
                <a:latin typeface="+mj-lt"/>
              </a:rPr>
              <a:t>2. Các bước download và cài đặt phần mềm sql managerment studio (bản mới nhất)</a:t>
            </a:r>
          </a:p>
          <a:p>
            <a:pPr algn="l">
              <a:buNone/>
            </a:pPr>
            <a:r>
              <a:rPr lang="vi-VN" sz="2000" b="0" i="0" dirty="0">
                <a:solidFill>
                  <a:srgbClr val="081B3A"/>
                </a:solidFill>
                <a:effectLst/>
                <a:latin typeface="+mj-lt"/>
              </a:rPr>
              <a:t>3. Các bước để đăng nhập từ sql managerment studio vào Sql server đã cài (thử cả 2 cách: Windows auth và Sql server Auth)</a:t>
            </a:r>
          </a:p>
          <a:p>
            <a:pPr algn="l">
              <a:buNone/>
            </a:pPr>
            <a:r>
              <a:rPr lang="vi-VN" sz="2000" b="0" i="0" dirty="0">
                <a:solidFill>
                  <a:srgbClr val="081B3A"/>
                </a:solidFill>
                <a:effectLst/>
                <a:latin typeface="+mj-lt"/>
              </a:rPr>
              <a:t>4. (option, nhưng muốn đạt 10 điểm thì làm thêm bước này)</a:t>
            </a:r>
          </a:p>
          <a:p>
            <a:pPr algn="l">
              <a:buNone/>
            </a:pPr>
            <a:r>
              <a:rPr lang="vi-VN" sz="2000" b="0" i="0" dirty="0">
                <a:solidFill>
                  <a:srgbClr val="081B3A"/>
                </a:solidFill>
                <a:effectLst/>
                <a:latin typeface="+mj-lt"/>
              </a:rPr>
              <a:t>- Cấu hình dynamic port và mở port trên firewall: để cho phép truy cập trong mạng LAN từ máy tính khác vào sql server (dễ, ko cần gợi ý)</a:t>
            </a:r>
          </a:p>
          <a:p>
            <a:pPr algn="l">
              <a:buNone/>
            </a:pPr>
            <a:r>
              <a:rPr lang="vi-VN" sz="2000" b="0" i="0" dirty="0">
                <a:solidFill>
                  <a:srgbClr val="081B3A"/>
                </a:solidFill>
                <a:effectLst/>
                <a:latin typeface="+mj-lt"/>
              </a:rPr>
              <a:t>- Cấu hình mở port trên router để có thể truy cập qua internet từ 1 máy tính ở bất kỳ đâu tới Sql server đang cài trên máy tính cá nhân (gợi ý: NAT Port, Port Forward)</a:t>
            </a:r>
          </a:p>
          <a:p>
            <a:pPr algn="l"/>
            <a:r>
              <a:rPr lang="vi-VN" sz="2000" b="0" i="0" dirty="0">
                <a:solidFill>
                  <a:srgbClr val="081B3A"/>
                </a:solidFill>
                <a:effectLst/>
                <a:latin typeface="+mj-lt"/>
              </a:rPr>
              <a:t>- Trường hợp ko có quyền thao tác nat port với router (như trong ktx) thì cần làm gì để có thể truy cập vào sql server từ xa (gợi ý keyword: VPN tunnel)</a:t>
            </a:r>
          </a:p>
        </p:txBody>
      </p:sp>
    </p:spTree>
    <p:extLst>
      <p:ext uri="{BB962C8B-B14F-4D97-AF65-F5344CB8AC3E}">
        <p14:creationId xmlns:p14="http://schemas.microsoft.com/office/powerpoint/2010/main" val="173057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A99A0F-602C-03D4-E089-87239BFD1B8B}"/>
              </a:ext>
            </a:extLst>
          </p:cNvPr>
          <p:cNvSpPr txBox="1"/>
          <p:nvPr/>
        </p:nvSpPr>
        <p:spPr>
          <a:xfrm>
            <a:off x="511277" y="393290"/>
            <a:ext cx="11012129" cy="400110"/>
          </a:xfrm>
          <a:prstGeom prst="rect">
            <a:avLst/>
          </a:prstGeom>
          <a:noFill/>
        </p:spPr>
        <p:txBody>
          <a:bodyPr wrap="square" rtlCol="0">
            <a:spAutoFit/>
          </a:bodyPr>
          <a:lstStyle/>
          <a:p>
            <a:r>
              <a:rPr lang="vi-VN" sz="2000" dirty="0">
                <a:latin typeface="+mj-lt"/>
              </a:rPr>
              <a:t>Chọn các tính năng cần tải về =&gt; next </a:t>
            </a:r>
            <a:endParaRPr lang="en-US" sz="2000" dirty="0">
              <a:latin typeface="+mj-lt"/>
            </a:endParaRPr>
          </a:p>
        </p:txBody>
      </p:sp>
      <p:sp>
        <p:nvSpPr>
          <p:cNvPr id="6" name="Rectangle 5">
            <a:extLst>
              <a:ext uri="{FF2B5EF4-FFF2-40B4-BE49-F238E27FC236}">
                <a16:creationId xmlns:a16="http://schemas.microsoft.com/office/drawing/2014/main" id="{C713A91C-6088-3B84-7CB9-115D2B785E3C}"/>
              </a:ext>
            </a:extLst>
          </p:cNvPr>
          <p:cNvSpPr/>
          <p:nvPr/>
        </p:nvSpPr>
        <p:spPr>
          <a:xfrm>
            <a:off x="511277" y="970935"/>
            <a:ext cx="10854812" cy="491612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DE35119-2301-C5AB-8D9A-6488CA7BEE3A}"/>
              </a:ext>
            </a:extLst>
          </p:cNvPr>
          <p:cNvSpPr/>
          <p:nvPr/>
        </p:nvSpPr>
        <p:spPr>
          <a:xfrm>
            <a:off x="3372465" y="2271252"/>
            <a:ext cx="4060722" cy="22810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103F7-9F78-8158-4CDA-2A8DE4424888}"/>
              </a:ext>
            </a:extLst>
          </p:cNvPr>
          <p:cNvSpPr/>
          <p:nvPr/>
        </p:nvSpPr>
        <p:spPr>
          <a:xfrm>
            <a:off x="8691716" y="5565058"/>
            <a:ext cx="1278194" cy="322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5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E4658E-EA48-66CC-96D4-CDD71A343686}"/>
              </a:ext>
            </a:extLst>
          </p:cNvPr>
          <p:cNvSpPr txBox="1"/>
          <p:nvPr/>
        </p:nvSpPr>
        <p:spPr>
          <a:xfrm>
            <a:off x="668593" y="198151"/>
            <a:ext cx="10618838" cy="400110"/>
          </a:xfrm>
          <a:prstGeom prst="rect">
            <a:avLst/>
          </a:prstGeom>
          <a:noFill/>
        </p:spPr>
        <p:txBody>
          <a:bodyPr wrap="square" rtlCol="0">
            <a:spAutoFit/>
          </a:bodyPr>
          <a:lstStyle/>
          <a:p>
            <a:r>
              <a:rPr lang="vi-VN" sz="2000" dirty="0">
                <a:latin typeface="+mj-lt"/>
              </a:rPr>
              <a:t>Đặt tên cho server có thể để tên mặc định mà không cần đổi =&gt; next</a:t>
            </a:r>
            <a:endParaRPr lang="en-US" sz="2000" dirty="0">
              <a:latin typeface="+mj-lt"/>
            </a:endParaRPr>
          </a:p>
        </p:txBody>
      </p:sp>
      <p:sp>
        <p:nvSpPr>
          <p:cNvPr id="6" name="Rectangle 5">
            <a:extLst>
              <a:ext uri="{FF2B5EF4-FFF2-40B4-BE49-F238E27FC236}">
                <a16:creationId xmlns:a16="http://schemas.microsoft.com/office/drawing/2014/main" id="{D90BCCA1-AF1D-7E51-190A-9C4C7F182B9A}"/>
              </a:ext>
            </a:extLst>
          </p:cNvPr>
          <p:cNvSpPr/>
          <p:nvPr/>
        </p:nvSpPr>
        <p:spPr>
          <a:xfrm>
            <a:off x="634180" y="752167"/>
            <a:ext cx="10923639" cy="53536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359E0A4-1F9E-6A6E-677E-539728A49CD3}"/>
              </a:ext>
            </a:extLst>
          </p:cNvPr>
          <p:cNvSpPr/>
          <p:nvPr/>
        </p:nvSpPr>
        <p:spPr>
          <a:xfrm>
            <a:off x="4680155" y="1818966"/>
            <a:ext cx="4227871" cy="8455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5D882D-1B55-70AB-4F39-C99A0918E141}"/>
              </a:ext>
            </a:extLst>
          </p:cNvPr>
          <p:cNvSpPr/>
          <p:nvPr/>
        </p:nvSpPr>
        <p:spPr>
          <a:xfrm>
            <a:off x="7521678" y="5152103"/>
            <a:ext cx="658761" cy="3342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870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8DFBCA-72EB-4C0C-962E-9B6D05C3A297}"/>
              </a:ext>
            </a:extLst>
          </p:cNvPr>
          <p:cNvSpPr txBox="1"/>
          <p:nvPr/>
        </p:nvSpPr>
        <p:spPr>
          <a:xfrm>
            <a:off x="516195" y="250759"/>
            <a:ext cx="11130117" cy="707886"/>
          </a:xfrm>
          <a:prstGeom prst="rect">
            <a:avLst/>
          </a:prstGeom>
          <a:noFill/>
        </p:spPr>
        <p:txBody>
          <a:bodyPr wrap="square" rtlCol="0">
            <a:spAutoFit/>
          </a:bodyPr>
          <a:lstStyle/>
          <a:p>
            <a:r>
              <a:rPr lang="vi-VN" sz="2000" dirty="0">
                <a:latin typeface="+mj-lt"/>
              </a:rPr>
              <a:t>Bước cấu hình PolyBase (PolyBase Configuration) để chỉ định phạm vi cổng dành cho các dịch vụ PolyBase =&gt; next</a:t>
            </a:r>
            <a:endParaRPr lang="en-US" sz="2000" dirty="0">
              <a:latin typeface="+mj-lt"/>
            </a:endParaRPr>
          </a:p>
        </p:txBody>
      </p:sp>
      <p:sp>
        <p:nvSpPr>
          <p:cNvPr id="5" name="Rectangle 4">
            <a:extLst>
              <a:ext uri="{FF2B5EF4-FFF2-40B4-BE49-F238E27FC236}">
                <a16:creationId xmlns:a16="http://schemas.microsoft.com/office/drawing/2014/main" id="{A1D4CFD0-B637-F07C-652B-EFD4C18D8DA8}"/>
              </a:ext>
            </a:extLst>
          </p:cNvPr>
          <p:cNvSpPr/>
          <p:nvPr/>
        </p:nvSpPr>
        <p:spPr>
          <a:xfrm>
            <a:off x="516195" y="968477"/>
            <a:ext cx="11139948" cy="492104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53A41E-63C2-8C45-A3D2-B4BA8E36A793}"/>
              </a:ext>
            </a:extLst>
          </p:cNvPr>
          <p:cNvSpPr/>
          <p:nvPr/>
        </p:nvSpPr>
        <p:spPr>
          <a:xfrm>
            <a:off x="3696929" y="1966451"/>
            <a:ext cx="1877961" cy="3834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0C56D59-82D9-E6B3-03DB-A768599C1255}"/>
              </a:ext>
            </a:extLst>
          </p:cNvPr>
          <p:cNvSpPr/>
          <p:nvPr/>
        </p:nvSpPr>
        <p:spPr>
          <a:xfrm>
            <a:off x="8927690" y="5535561"/>
            <a:ext cx="1307691" cy="363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13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E5A986-C84B-3DA9-B3DA-097D6976525F}"/>
              </a:ext>
            </a:extLst>
          </p:cNvPr>
          <p:cNvSpPr txBox="1"/>
          <p:nvPr/>
        </p:nvSpPr>
        <p:spPr>
          <a:xfrm>
            <a:off x="811162" y="250722"/>
            <a:ext cx="9694606" cy="400110"/>
          </a:xfrm>
          <a:prstGeom prst="rect">
            <a:avLst/>
          </a:prstGeom>
          <a:noFill/>
        </p:spPr>
        <p:txBody>
          <a:bodyPr wrap="square" rtlCol="0">
            <a:spAutoFit/>
          </a:bodyPr>
          <a:lstStyle/>
          <a:p>
            <a:r>
              <a:rPr lang="vi-VN" sz="2000" dirty="0">
                <a:latin typeface="+mj-lt"/>
              </a:rPr>
              <a:t>Cấu hình server không cần thay đổi gì =&gt; next</a:t>
            </a:r>
            <a:endParaRPr lang="en-US" sz="2000" dirty="0">
              <a:latin typeface="+mj-lt"/>
            </a:endParaRPr>
          </a:p>
        </p:txBody>
      </p:sp>
      <p:sp>
        <p:nvSpPr>
          <p:cNvPr id="5" name="Rectangle 4">
            <a:extLst>
              <a:ext uri="{FF2B5EF4-FFF2-40B4-BE49-F238E27FC236}">
                <a16:creationId xmlns:a16="http://schemas.microsoft.com/office/drawing/2014/main" id="{50953890-2108-40EC-9395-40478EDE5017}"/>
              </a:ext>
            </a:extLst>
          </p:cNvPr>
          <p:cNvSpPr/>
          <p:nvPr/>
        </p:nvSpPr>
        <p:spPr>
          <a:xfrm>
            <a:off x="811162" y="787532"/>
            <a:ext cx="10569677" cy="528293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CF32DF7-5977-52EA-7FDC-08104F35888F}"/>
              </a:ext>
            </a:extLst>
          </p:cNvPr>
          <p:cNvSpPr/>
          <p:nvPr/>
        </p:nvSpPr>
        <p:spPr>
          <a:xfrm>
            <a:off x="7472516" y="5152103"/>
            <a:ext cx="658761" cy="2163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78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9A2F7E-0D4F-DA18-3D0B-AD893604B027}"/>
              </a:ext>
            </a:extLst>
          </p:cNvPr>
          <p:cNvSpPr txBox="1"/>
          <p:nvPr/>
        </p:nvSpPr>
        <p:spPr>
          <a:xfrm>
            <a:off x="639096" y="336755"/>
            <a:ext cx="4817807" cy="5601533"/>
          </a:xfrm>
          <a:prstGeom prst="rect">
            <a:avLst/>
          </a:prstGeom>
          <a:noFill/>
        </p:spPr>
        <p:txBody>
          <a:bodyPr wrap="square" rtlCol="0">
            <a:spAutoFit/>
          </a:bodyPr>
          <a:lstStyle/>
          <a:p>
            <a:pPr algn="just"/>
            <a:r>
              <a:rPr lang="vi-VN" sz="2000" b="1" dirty="0">
                <a:latin typeface="+mj-lt"/>
              </a:rPr>
              <a:t>Bước 3: </a:t>
            </a:r>
            <a:r>
              <a:rPr lang="vi-VN" sz="2000" dirty="0">
                <a:latin typeface="+mj-lt"/>
              </a:rPr>
              <a:t>Thiết lập chế đọo xác thực và quản trị viên cho SQL Server</a:t>
            </a:r>
          </a:p>
          <a:p>
            <a:pPr algn="just"/>
            <a:endParaRPr lang="vi-VN" sz="2000" b="1" dirty="0">
              <a:latin typeface="+mj-lt"/>
            </a:endParaRPr>
          </a:p>
          <a:p>
            <a:pPr algn="just"/>
            <a:r>
              <a:rPr lang="en-US" sz="2000" b="1" dirty="0">
                <a:latin typeface="Times New Roman" panose="02020603050405020304" pitchFamily="18" charset="0"/>
                <a:cs typeface="Times New Roman" panose="02020603050405020304" pitchFamily="18" charset="0"/>
              </a:rPr>
              <a:t>Windows authentication mode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SQL Server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r>
              <a:rPr lang="en-US" sz="2000" dirty="0">
                <a:latin typeface="Times New Roman" panose="02020603050405020304" pitchFamily="18" charset="0"/>
                <a:cs typeface="Times New Roman" panose="02020603050405020304" pitchFamily="18" charset="0"/>
              </a:rPr>
              <a:t> Windows</a:t>
            </a:r>
            <a:endParaRPr lang="vi-VN" sz="2000" dirty="0">
              <a:latin typeface="Times New Roman" panose="02020603050405020304" pitchFamily="18" charset="0"/>
              <a:cs typeface="Times New Roman" panose="02020603050405020304" pitchFamily="18" charset="0"/>
            </a:endParaRPr>
          </a:p>
          <a:p>
            <a:endParaRPr lang="vi-VN" sz="2000" dirty="0">
              <a:latin typeface="+mj-lt"/>
            </a:endParaRPr>
          </a:p>
          <a:p>
            <a:pPr algn="just"/>
            <a:r>
              <a:rPr lang="en-US" sz="2000" b="1" dirty="0">
                <a:latin typeface="Times New Roman" panose="02020603050405020304" pitchFamily="18" charset="0"/>
                <a:cs typeface="Times New Roman" panose="02020603050405020304" pitchFamily="18" charset="0"/>
              </a:rPr>
              <a:t>Mixed</a:t>
            </a:r>
            <a:r>
              <a:rPr lang="vi-V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Mode (SQL Server authentication and Windows authentication)</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cho phép đăng nhập vào SQL server bằng tài khoản windows và tài khoản </a:t>
            </a:r>
            <a:r>
              <a:rPr lang="vi-VN" sz="2000" b="1" dirty="0">
                <a:latin typeface="Times New Roman" panose="02020603050405020304" pitchFamily="18" charset="0"/>
                <a:cs typeface="Times New Roman" panose="02020603050405020304" pitchFamily="18" charset="0"/>
              </a:rPr>
              <a:t>sa</a:t>
            </a:r>
            <a:r>
              <a:rPr lang="vi-V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System Administrator –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SQL </a:t>
            </a:r>
            <a:r>
              <a:rPr lang="vi-VN" sz="2000" dirty="0">
                <a:latin typeface="Times New Roman" panose="02020603050405020304" pitchFamily="18" charset="0"/>
                <a:cs typeface="Times New Roman" panose="02020603050405020304" pitchFamily="18" charset="0"/>
              </a:rPr>
              <a:t>Server) (chọn </a:t>
            </a:r>
            <a:r>
              <a:rPr lang="en-US" sz="2000" b="1" dirty="0">
                <a:latin typeface="Times New Roman" panose="02020603050405020304" pitchFamily="18" charset="0"/>
                <a:cs typeface="Times New Roman" panose="02020603050405020304" pitchFamily="18" charset="0"/>
              </a:rPr>
              <a:t>Mixed Mode </a:t>
            </a:r>
            <a:r>
              <a:rPr lang="vi-VN" sz="2000" dirty="0">
                <a:latin typeface="Times New Roman" panose="02020603050405020304" pitchFamily="18" charset="0"/>
                <a:cs typeface="Times New Roman" panose="02020603050405020304" pitchFamily="18" charset="0"/>
              </a:rPr>
              <a:t>và mật khẩu tự chọn)</a:t>
            </a:r>
          </a:p>
          <a:p>
            <a:pPr algn="just"/>
            <a:endParaRPr lang="vi-VN" sz="2000" dirty="0">
              <a:latin typeface="+mj-lt"/>
            </a:endParaRPr>
          </a:p>
          <a:p>
            <a:pPr algn="just"/>
            <a:r>
              <a:rPr lang="vi-VN" sz="2000" dirty="0">
                <a:latin typeface="+mj-lt"/>
              </a:rPr>
              <a:t>Ấn add current user để thêm tên máy</a:t>
            </a:r>
          </a:p>
          <a:p>
            <a:pPr algn="just"/>
            <a:r>
              <a:rPr lang="vi-VN" sz="2000" dirty="0">
                <a:latin typeface="+mj-lt"/>
              </a:rPr>
              <a:t>=&gt; next</a:t>
            </a:r>
          </a:p>
          <a:p>
            <a:endParaRPr lang="en-US" dirty="0"/>
          </a:p>
        </p:txBody>
      </p:sp>
      <p:sp>
        <p:nvSpPr>
          <p:cNvPr id="5" name="Rectangle 4">
            <a:extLst>
              <a:ext uri="{FF2B5EF4-FFF2-40B4-BE49-F238E27FC236}">
                <a16:creationId xmlns:a16="http://schemas.microsoft.com/office/drawing/2014/main" id="{20678DE6-2DED-6E33-BB55-C3B947F58381}"/>
              </a:ext>
            </a:extLst>
          </p:cNvPr>
          <p:cNvSpPr/>
          <p:nvPr/>
        </p:nvSpPr>
        <p:spPr>
          <a:xfrm>
            <a:off x="5456904" y="336755"/>
            <a:ext cx="6361472" cy="616236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202B2D-0C29-9734-C6A1-22252417D938}"/>
              </a:ext>
            </a:extLst>
          </p:cNvPr>
          <p:cNvSpPr/>
          <p:nvPr/>
        </p:nvSpPr>
        <p:spPr>
          <a:xfrm>
            <a:off x="7796981" y="2330245"/>
            <a:ext cx="2487561" cy="28710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98229B-221A-001A-2D0B-AD0874AA83BE}"/>
              </a:ext>
            </a:extLst>
          </p:cNvPr>
          <p:cNvSpPr/>
          <p:nvPr/>
        </p:nvSpPr>
        <p:spPr>
          <a:xfrm>
            <a:off x="9448800" y="5415068"/>
            <a:ext cx="442452" cy="331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667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D10A5-F111-2631-943D-E70E7081FAE1}"/>
              </a:ext>
            </a:extLst>
          </p:cNvPr>
          <p:cNvSpPr txBox="1"/>
          <p:nvPr/>
        </p:nvSpPr>
        <p:spPr>
          <a:xfrm>
            <a:off x="658761" y="471948"/>
            <a:ext cx="4621162" cy="3785652"/>
          </a:xfrm>
          <a:prstGeom prst="rect">
            <a:avLst/>
          </a:prstGeom>
          <a:noFill/>
        </p:spPr>
        <p:txBody>
          <a:bodyPr wrap="square" rtlCol="0">
            <a:spAutoFit/>
          </a:bodyPr>
          <a:lstStyle/>
          <a:p>
            <a:r>
              <a:rPr lang="vi-VN" b="1" dirty="0"/>
              <a:t>     </a:t>
            </a:r>
            <a:r>
              <a:rPr lang="vi-VN" sz="2000" b="1" dirty="0">
                <a:latin typeface="+mj-lt"/>
              </a:rPr>
              <a:t>Cấu hình dịch vụ phân tích</a:t>
            </a:r>
          </a:p>
          <a:p>
            <a:endParaRPr lang="vi-VN" sz="2000" dirty="0">
              <a:latin typeface="+mj-lt"/>
            </a:endParaRPr>
          </a:p>
          <a:p>
            <a:r>
              <a:rPr lang="vi-VN" sz="2000" b="1" dirty="0">
                <a:latin typeface="+mj-lt"/>
              </a:rPr>
              <a:t>- </a:t>
            </a:r>
            <a:r>
              <a:rPr lang="en-US" sz="2000" b="1" dirty="0">
                <a:latin typeface="Times New Roman" panose="02020603050405020304" pitchFamily="18" charset="0"/>
                <a:cs typeface="Times New Roman" panose="02020603050405020304" pitchFamily="18" charset="0"/>
              </a:rPr>
              <a:t>Multidimensional Mode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BI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OLAP</a:t>
            </a:r>
            <a:endParaRPr lang="vi-VN" sz="2000" dirty="0">
              <a:latin typeface="Times New Roman" panose="02020603050405020304" pitchFamily="18" charset="0"/>
              <a:cs typeface="Times New Roman" panose="02020603050405020304" pitchFamily="18" charset="0"/>
            </a:endParaRPr>
          </a:p>
          <a:p>
            <a:endParaRPr lang="vi-VN" sz="2000" dirty="0">
              <a:latin typeface="+mj-lt"/>
            </a:endParaRPr>
          </a:p>
          <a:p>
            <a:r>
              <a:rPr lang="vi-VN" sz="2000" b="1" dirty="0">
                <a:latin typeface="+mj-lt"/>
              </a:rPr>
              <a:t>- Tabular Mode</a:t>
            </a:r>
            <a:r>
              <a:rPr lang="vi-VN" sz="2000" dirty="0">
                <a:latin typeface="+mj-lt"/>
              </a:rPr>
              <a:t>: Phù hợp với </a:t>
            </a:r>
            <a:r>
              <a:rPr lang="vi-VN" sz="2000" b="1" dirty="0">
                <a:latin typeface="+mj-lt"/>
              </a:rPr>
              <a:t>Power BI, Excel, SQL Server Reporting Services</a:t>
            </a:r>
            <a:r>
              <a:rPr lang="vi-VN" sz="2000" dirty="0">
                <a:latin typeface="+mj-lt"/>
              </a:rPr>
              <a:t>, dễ triển khai và tối ưu hóa hiệu suất</a:t>
            </a:r>
          </a:p>
          <a:p>
            <a:endParaRPr lang="vi-VN" sz="2000" dirty="0">
              <a:latin typeface="+mj-lt"/>
            </a:endParaRPr>
          </a:p>
          <a:p>
            <a:r>
              <a:rPr lang="vi-VN" sz="2000" dirty="0">
                <a:latin typeface="+mj-lt"/>
              </a:rPr>
              <a:t>Ấn add current user để chọn tên máy </a:t>
            </a:r>
          </a:p>
          <a:p>
            <a:r>
              <a:rPr lang="vi-VN" sz="2000" dirty="0">
                <a:latin typeface="+mj-lt"/>
              </a:rPr>
              <a:t>=&gt; next</a:t>
            </a:r>
            <a:endParaRPr lang="en-US" sz="2000" dirty="0">
              <a:latin typeface="+mj-lt"/>
            </a:endParaRPr>
          </a:p>
        </p:txBody>
      </p:sp>
      <p:sp>
        <p:nvSpPr>
          <p:cNvPr id="7" name="Rectangle 6">
            <a:extLst>
              <a:ext uri="{FF2B5EF4-FFF2-40B4-BE49-F238E27FC236}">
                <a16:creationId xmlns:a16="http://schemas.microsoft.com/office/drawing/2014/main" id="{B5A61AD4-8435-26F9-96D7-81739C8C50F2}"/>
              </a:ext>
            </a:extLst>
          </p:cNvPr>
          <p:cNvSpPr/>
          <p:nvPr/>
        </p:nvSpPr>
        <p:spPr>
          <a:xfrm>
            <a:off x="5338916" y="471948"/>
            <a:ext cx="6253316" cy="582069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AFD9F4-52C7-5C06-4F1C-D5D57808D548}"/>
              </a:ext>
            </a:extLst>
          </p:cNvPr>
          <p:cNvSpPr/>
          <p:nvPr/>
        </p:nvSpPr>
        <p:spPr>
          <a:xfrm>
            <a:off x="7010400" y="1759974"/>
            <a:ext cx="4522839" cy="39427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9ADF83-EFF0-F5C8-C1AE-939355A71BB5}"/>
              </a:ext>
            </a:extLst>
          </p:cNvPr>
          <p:cNvSpPr/>
          <p:nvPr/>
        </p:nvSpPr>
        <p:spPr>
          <a:xfrm>
            <a:off x="10087897" y="5865854"/>
            <a:ext cx="688258" cy="4267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804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6D6B71-9B60-A862-8AAB-569FFFEFF9AC}"/>
              </a:ext>
            </a:extLst>
          </p:cNvPr>
          <p:cNvSpPr txBox="1"/>
          <p:nvPr/>
        </p:nvSpPr>
        <p:spPr>
          <a:xfrm>
            <a:off x="796412" y="275303"/>
            <a:ext cx="9468465" cy="400110"/>
          </a:xfrm>
          <a:prstGeom prst="rect">
            <a:avLst/>
          </a:prstGeom>
          <a:noFill/>
        </p:spPr>
        <p:txBody>
          <a:bodyPr wrap="square" rtlCol="0">
            <a:spAutoFit/>
          </a:bodyPr>
          <a:lstStyle/>
          <a:p>
            <a:r>
              <a:rPr lang="vi-VN" sz="2000" dirty="0">
                <a:latin typeface="+mj-lt"/>
              </a:rPr>
              <a:t>Xem lại các tính năng đã chọn ở trên đọc lại để cài đặt hoặc muốn sửa =&gt; install</a:t>
            </a:r>
            <a:endParaRPr lang="en-US" sz="2000" dirty="0">
              <a:latin typeface="+mj-lt"/>
            </a:endParaRPr>
          </a:p>
        </p:txBody>
      </p:sp>
      <p:sp>
        <p:nvSpPr>
          <p:cNvPr id="5" name="Rectangle 4">
            <a:extLst>
              <a:ext uri="{FF2B5EF4-FFF2-40B4-BE49-F238E27FC236}">
                <a16:creationId xmlns:a16="http://schemas.microsoft.com/office/drawing/2014/main" id="{33A9AB48-5ED8-65B2-828E-F205AB8509C1}"/>
              </a:ext>
            </a:extLst>
          </p:cNvPr>
          <p:cNvSpPr/>
          <p:nvPr/>
        </p:nvSpPr>
        <p:spPr>
          <a:xfrm>
            <a:off x="796412" y="754626"/>
            <a:ext cx="9960077" cy="534874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27AABF0-90E8-6A90-8A71-C3F91D3ACAF5}"/>
              </a:ext>
            </a:extLst>
          </p:cNvPr>
          <p:cNvSpPr/>
          <p:nvPr/>
        </p:nvSpPr>
        <p:spPr>
          <a:xfrm>
            <a:off x="8308258" y="5729748"/>
            <a:ext cx="1101213" cy="373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0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E78544-639A-80D6-5EC6-3668F2672E42}"/>
              </a:ext>
            </a:extLst>
          </p:cNvPr>
          <p:cNvSpPr txBox="1"/>
          <p:nvPr/>
        </p:nvSpPr>
        <p:spPr>
          <a:xfrm>
            <a:off x="845574" y="380377"/>
            <a:ext cx="10343535" cy="400110"/>
          </a:xfrm>
          <a:prstGeom prst="rect">
            <a:avLst/>
          </a:prstGeom>
          <a:noFill/>
        </p:spPr>
        <p:txBody>
          <a:bodyPr wrap="square" rtlCol="0">
            <a:spAutoFit/>
          </a:bodyPr>
          <a:lstStyle/>
          <a:p>
            <a:r>
              <a:rPr lang="vi-VN" sz="2000" dirty="0">
                <a:latin typeface="+mj-lt"/>
              </a:rPr>
              <a:t>Chờ cài đặt SQL server</a:t>
            </a:r>
            <a:endParaRPr lang="en-US" sz="2000" dirty="0">
              <a:latin typeface="+mj-lt"/>
            </a:endParaRPr>
          </a:p>
        </p:txBody>
      </p:sp>
      <p:sp>
        <p:nvSpPr>
          <p:cNvPr id="5" name="Rectangle 4">
            <a:extLst>
              <a:ext uri="{FF2B5EF4-FFF2-40B4-BE49-F238E27FC236}">
                <a16:creationId xmlns:a16="http://schemas.microsoft.com/office/drawing/2014/main" id="{987D3A6B-FF65-DB37-402D-33AD64CAE146}"/>
              </a:ext>
            </a:extLst>
          </p:cNvPr>
          <p:cNvSpPr/>
          <p:nvPr/>
        </p:nvSpPr>
        <p:spPr>
          <a:xfrm>
            <a:off x="845574" y="907025"/>
            <a:ext cx="10500851" cy="504394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54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0E9B2-C568-F2EC-770B-71D0C4B2F8BC}"/>
              </a:ext>
            </a:extLst>
          </p:cNvPr>
          <p:cNvSpPr txBox="1"/>
          <p:nvPr/>
        </p:nvSpPr>
        <p:spPr>
          <a:xfrm>
            <a:off x="742335" y="282367"/>
            <a:ext cx="10677832" cy="400110"/>
          </a:xfrm>
          <a:prstGeom prst="rect">
            <a:avLst/>
          </a:prstGeom>
          <a:noFill/>
        </p:spPr>
        <p:txBody>
          <a:bodyPr wrap="square" rtlCol="0">
            <a:spAutoFit/>
          </a:bodyPr>
          <a:lstStyle/>
          <a:p>
            <a:r>
              <a:rPr lang="vi-VN" sz="2000" dirty="0">
                <a:latin typeface="+mj-lt"/>
              </a:rPr>
              <a:t>Chúc mừng đã cài đặt thành công SQL Server 2022 Developer Edition</a:t>
            </a:r>
            <a:endParaRPr lang="en-US" sz="2000" dirty="0">
              <a:latin typeface="+mj-lt"/>
            </a:endParaRPr>
          </a:p>
        </p:txBody>
      </p:sp>
      <p:sp>
        <p:nvSpPr>
          <p:cNvPr id="5" name="Rectangle 4">
            <a:extLst>
              <a:ext uri="{FF2B5EF4-FFF2-40B4-BE49-F238E27FC236}">
                <a16:creationId xmlns:a16="http://schemas.microsoft.com/office/drawing/2014/main" id="{1D62019C-B7BB-88AE-07C3-E5DB5B0031FF}"/>
              </a:ext>
            </a:extLst>
          </p:cNvPr>
          <p:cNvSpPr/>
          <p:nvPr/>
        </p:nvSpPr>
        <p:spPr>
          <a:xfrm>
            <a:off x="742335" y="852948"/>
            <a:ext cx="10707329" cy="515210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35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C326-6153-7C50-A382-783C6980E787}"/>
              </a:ext>
            </a:extLst>
          </p:cNvPr>
          <p:cNvSpPr>
            <a:spLocks noGrp="1"/>
          </p:cNvSpPr>
          <p:nvPr>
            <p:ph type="title"/>
          </p:nvPr>
        </p:nvSpPr>
        <p:spPr>
          <a:xfrm>
            <a:off x="886132" y="188145"/>
            <a:ext cx="10515600" cy="529610"/>
          </a:xfrm>
        </p:spPr>
        <p:txBody>
          <a:bodyPr>
            <a:normAutofit/>
          </a:bodyPr>
          <a:lstStyle/>
          <a:p>
            <a:r>
              <a:rPr lang="vi-VN" sz="2000" dirty="0"/>
              <a:t>Gõ thanh tìm kiếm trên máy SQL Server configuration tool</a:t>
            </a:r>
            <a:endParaRPr lang="en-US" sz="2000" dirty="0"/>
          </a:p>
        </p:txBody>
      </p:sp>
      <p:sp>
        <p:nvSpPr>
          <p:cNvPr id="4" name="Rectangle 3">
            <a:extLst>
              <a:ext uri="{FF2B5EF4-FFF2-40B4-BE49-F238E27FC236}">
                <a16:creationId xmlns:a16="http://schemas.microsoft.com/office/drawing/2014/main" id="{153CD24B-ACA3-4E42-DD81-33468D249FB9}"/>
              </a:ext>
            </a:extLst>
          </p:cNvPr>
          <p:cNvSpPr/>
          <p:nvPr/>
        </p:nvSpPr>
        <p:spPr>
          <a:xfrm>
            <a:off x="886132" y="789039"/>
            <a:ext cx="10419735" cy="527992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26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2F45-820B-CA89-C5F2-F38EF6A8E7E1}"/>
              </a:ext>
            </a:extLst>
          </p:cNvPr>
          <p:cNvSpPr>
            <a:spLocks noGrp="1"/>
          </p:cNvSpPr>
          <p:nvPr>
            <p:ph type="title"/>
          </p:nvPr>
        </p:nvSpPr>
        <p:spPr>
          <a:xfrm>
            <a:off x="1034845" y="2184092"/>
            <a:ext cx="10515600" cy="1325563"/>
          </a:xfrm>
        </p:spPr>
        <p:txBody>
          <a:bodyPr>
            <a:normAutofit fontScale="90000"/>
          </a:bodyPr>
          <a:lstStyle/>
          <a:p>
            <a:pPr algn="ctr"/>
            <a:r>
              <a:rPr lang="vi-VN" b="1" dirty="0"/>
              <a:t>Phần 1: cài đặt SQL Server 2022 Developer</a:t>
            </a:r>
            <a:br>
              <a:rPr lang="vi-VN" b="1" dirty="0"/>
            </a:br>
            <a:r>
              <a:rPr lang="vi-VN" b="1" dirty="0"/>
              <a:t>Edition (ISO)</a:t>
            </a:r>
            <a:endParaRPr lang="en-US" b="1" dirty="0"/>
          </a:p>
        </p:txBody>
      </p:sp>
    </p:spTree>
    <p:extLst>
      <p:ext uri="{BB962C8B-B14F-4D97-AF65-F5344CB8AC3E}">
        <p14:creationId xmlns:p14="http://schemas.microsoft.com/office/powerpoint/2010/main" val="133112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014760-98C1-ED7F-62C4-299C51710A84}"/>
              </a:ext>
            </a:extLst>
          </p:cNvPr>
          <p:cNvSpPr txBox="1"/>
          <p:nvPr/>
        </p:nvSpPr>
        <p:spPr>
          <a:xfrm>
            <a:off x="707922" y="246360"/>
            <a:ext cx="11238271" cy="400110"/>
          </a:xfrm>
          <a:prstGeom prst="rect">
            <a:avLst/>
          </a:prstGeom>
          <a:noFill/>
        </p:spPr>
        <p:txBody>
          <a:bodyPr wrap="square" rtlCol="0">
            <a:spAutoFit/>
          </a:bodyPr>
          <a:lstStyle/>
          <a:p>
            <a:r>
              <a:rPr lang="vi-VN" sz="2000" dirty="0">
                <a:latin typeface="+mj-lt"/>
              </a:rPr>
              <a:t>Mở SQL server configuration Manager rồi chọn SQL server services để kiểm tra service đang running </a:t>
            </a:r>
            <a:endParaRPr lang="en-US" sz="2000" dirty="0">
              <a:latin typeface="+mj-lt"/>
            </a:endParaRPr>
          </a:p>
        </p:txBody>
      </p:sp>
      <p:sp>
        <p:nvSpPr>
          <p:cNvPr id="5" name="Rectangle 4">
            <a:extLst>
              <a:ext uri="{FF2B5EF4-FFF2-40B4-BE49-F238E27FC236}">
                <a16:creationId xmlns:a16="http://schemas.microsoft.com/office/drawing/2014/main" id="{AFB61CF3-202A-EFD5-B405-BCA4E4AC7902}"/>
              </a:ext>
            </a:extLst>
          </p:cNvPr>
          <p:cNvSpPr/>
          <p:nvPr/>
        </p:nvSpPr>
        <p:spPr>
          <a:xfrm>
            <a:off x="707922" y="887361"/>
            <a:ext cx="10776156" cy="508327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FAB5C5-F81B-63C6-2B22-88862885C754}"/>
              </a:ext>
            </a:extLst>
          </p:cNvPr>
          <p:cNvSpPr/>
          <p:nvPr/>
        </p:nvSpPr>
        <p:spPr>
          <a:xfrm>
            <a:off x="2546555" y="1710813"/>
            <a:ext cx="6567948" cy="1278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692372-36CC-3734-F6FE-6666C0D1437F}"/>
              </a:ext>
            </a:extLst>
          </p:cNvPr>
          <p:cNvSpPr/>
          <p:nvPr/>
        </p:nvSpPr>
        <p:spPr>
          <a:xfrm>
            <a:off x="707922" y="1435510"/>
            <a:ext cx="1347020" cy="1376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72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8F8F74-7932-EFD6-B37F-7A84CACF39F2}"/>
              </a:ext>
            </a:extLst>
          </p:cNvPr>
          <p:cNvSpPr txBox="1"/>
          <p:nvPr/>
        </p:nvSpPr>
        <p:spPr>
          <a:xfrm>
            <a:off x="786581" y="574051"/>
            <a:ext cx="4945626" cy="3477875"/>
          </a:xfrm>
          <a:prstGeom prst="rect">
            <a:avLst/>
          </a:prstGeom>
          <a:noFill/>
        </p:spPr>
        <p:txBody>
          <a:bodyPr wrap="square" rtlCol="0">
            <a:spAutoFit/>
          </a:bodyPr>
          <a:lstStyle/>
          <a:p>
            <a:pPr algn="just"/>
            <a:r>
              <a:rPr lang="vi-VN" sz="2000" dirty="0">
                <a:latin typeface="+mj-lt"/>
              </a:rPr>
              <a:t>        Sau đó chọn SQL Server Network Configuration để bật enabled cho </a:t>
            </a:r>
            <a:r>
              <a:rPr lang="en-US" sz="2000" dirty="0">
                <a:latin typeface="+mj-lt"/>
              </a:rPr>
              <a:t>Named Pipes</a:t>
            </a:r>
            <a:r>
              <a:rPr lang="vi-VN" sz="2000" dirty="0">
                <a:latin typeface="+mj-lt"/>
              </a:rPr>
              <a:t> và </a:t>
            </a:r>
            <a:r>
              <a:rPr lang="en-US" sz="2000" dirty="0">
                <a:latin typeface="+mj-lt"/>
              </a:rPr>
              <a:t>TCP/IP</a:t>
            </a:r>
            <a:endParaRPr lang="vi-VN" sz="2000" dirty="0">
              <a:latin typeface="+mj-lt"/>
            </a:endParaRPr>
          </a:p>
          <a:p>
            <a:pPr algn="just"/>
            <a:endParaRPr lang="vi-VN" sz="2000" dirty="0">
              <a:latin typeface="+mj-lt"/>
            </a:endParaRPr>
          </a:p>
          <a:p>
            <a:pPr algn="just"/>
            <a:r>
              <a:rPr lang="vi-VN" sz="2000" b="1" dirty="0">
                <a:latin typeface="+mj-lt"/>
              </a:rPr>
              <a:t>- </a:t>
            </a:r>
            <a:r>
              <a:rPr lang="en-US" sz="2000" b="1" dirty="0">
                <a:latin typeface="+mj-lt"/>
              </a:rPr>
              <a:t>Shared </a:t>
            </a:r>
            <a:r>
              <a:rPr lang="vi-VN" sz="2000" b="1" dirty="0">
                <a:latin typeface="+mj-lt"/>
              </a:rPr>
              <a:t>Memory:</a:t>
            </a:r>
            <a:r>
              <a:rPr lang="en-US" sz="2000" dirty="0">
                <a:latin typeface="+mj-lt"/>
              </a:rPr>
              <a:t> </a:t>
            </a:r>
            <a:r>
              <a:rPr lang="en-US" sz="2000" dirty="0" err="1">
                <a:latin typeface="+mj-lt"/>
              </a:rPr>
              <a:t>Kết</a:t>
            </a:r>
            <a:r>
              <a:rPr lang="en-US" sz="2000" dirty="0">
                <a:latin typeface="+mj-lt"/>
              </a:rPr>
              <a:t> </a:t>
            </a:r>
            <a:r>
              <a:rPr lang="en-US" sz="2000" dirty="0" err="1">
                <a:latin typeface="+mj-lt"/>
              </a:rPr>
              <a:t>nối</a:t>
            </a:r>
            <a:r>
              <a:rPr lang="en-US" sz="2000" dirty="0">
                <a:latin typeface="+mj-lt"/>
              </a:rPr>
              <a:t> </a:t>
            </a:r>
            <a:r>
              <a:rPr lang="en-US" sz="2000" dirty="0" err="1">
                <a:latin typeface="+mj-lt"/>
              </a:rPr>
              <a:t>trong</a:t>
            </a:r>
            <a:r>
              <a:rPr lang="en-US" sz="2000" dirty="0">
                <a:latin typeface="+mj-lt"/>
              </a:rPr>
              <a:t> </a:t>
            </a:r>
            <a:r>
              <a:rPr lang="en-US" sz="2000" dirty="0" err="1">
                <a:latin typeface="+mj-lt"/>
              </a:rPr>
              <a:t>cùng</a:t>
            </a:r>
            <a:r>
              <a:rPr lang="en-US" sz="2000" dirty="0">
                <a:latin typeface="+mj-lt"/>
              </a:rPr>
              <a:t> </a:t>
            </a:r>
            <a:r>
              <a:rPr lang="en-US" sz="2000" dirty="0" err="1">
                <a:latin typeface="+mj-lt"/>
              </a:rPr>
              <a:t>một</a:t>
            </a:r>
            <a:r>
              <a:rPr lang="en-US" sz="2000" dirty="0">
                <a:latin typeface="+mj-lt"/>
              </a:rPr>
              <a:t> </a:t>
            </a:r>
            <a:r>
              <a:rPr lang="en-US" sz="2000" dirty="0" err="1">
                <a:latin typeface="+mj-lt"/>
              </a:rPr>
              <a:t>máy</a:t>
            </a:r>
            <a:r>
              <a:rPr lang="en-US" sz="2000" dirty="0">
                <a:latin typeface="+mj-lt"/>
              </a:rPr>
              <a:t> </a:t>
            </a:r>
            <a:r>
              <a:rPr lang="en-US" sz="2000" dirty="0" err="1">
                <a:latin typeface="+mj-lt"/>
              </a:rPr>
              <a:t>tính</a:t>
            </a:r>
            <a:endParaRPr lang="vi-VN" sz="2000" dirty="0">
              <a:latin typeface="+mj-lt"/>
            </a:endParaRPr>
          </a:p>
          <a:p>
            <a:pPr algn="just"/>
            <a:endParaRPr lang="vi-VN" sz="2000" dirty="0">
              <a:latin typeface="+mj-lt"/>
            </a:endParaRPr>
          </a:p>
          <a:p>
            <a:pPr algn="just"/>
            <a:r>
              <a:rPr lang="vi-VN" sz="2000" b="1" dirty="0">
                <a:latin typeface="+mj-lt"/>
              </a:rPr>
              <a:t>- </a:t>
            </a:r>
            <a:r>
              <a:rPr lang="en-US" sz="2000" b="1" dirty="0">
                <a:latin typeface="+mj-lt"/>
              </a:rPr>
              <a:t>Named </a:t>
            </a:r>
            <a:r>
              <a:rPr lang="vi-VN" sz="2000" b="1" dirty="0">
                <a:latin typeface="+mj-lt"/>
              </a:rPr>
              <a:t>Pipes:</a:t>
            </a:r>
            <a:r>
              <a:rPr lang="en-US" sz="2000" dirty="0">
                <a:latin typeface="+mj-lt"/>
              </a:rPr>
              <a:t>Cho </a:t>
            </a:r>
            <a:r>
              <a:rPr lang="en-US" sz="2000" dirty="0" err="1">
                <a:latin typeface="+mj-lt"/>
              </a:rPr>
              <a:t>phép</a:t>
            </a:r>
            <a:r>
              <a:rPr lang="en-US" sz="2000" dirty="0">
                <a:latin typeface="+mj-lt"/>
              </a:rPr>
              <a:t> </a:t>
            </a:r>
            <a:r>
              <a:rPr lang="en-US" sz="2000" dirty="0" err="1">
                <a:latin typeface="+mj-lt"/>
              </a:rPr>
              <a:t>kết</a:t>
            </a:r>
            <a:r>
              <a:rPr lang="en-US" sz="2000" dirty="0">
                <a:latin typeface="+mj-lt"/>
              </a:rPr>
              <a:t> </a:t>
            </a:r>
            <a:r>
              <a:rPr lang="en-US" sz="2000" dirty="0" err="1">
                <a:latin typeface="+mj-lt"/>
              </a:rPr>
              <a:t>nối</a:t>
            </a:r>
            <a:r>
              <a:rPr lang="en-US" sz="2000" dirty="0">
                <a:latin typeface="+mj-lt"/>
              </a:rPr>
              <a:t> qua </a:t>
            </a:r>
            <a:r>
              <a:rPr lang="en-US" sz="2000" dirty="0" err="1">
                <a:latin typeface="+mj-lt"/>
              </a:rPr>
              <a:t>mạng</a:t>
            </a:r>
            <a:r>
              <a:rPr lang="en-US" sz="2000" dirty="0">
                <a:latin typeface="+mj-lt"/>
              </a:rPr>
              <a:t> </a:t>
            </a:r>
            <a:r>
              <a:rPr lang="en-US" sz="2000" dirty="0" err="1">
                <a:latin typeface="+mj-lt"/>
              </a:rPr>
              <a:t>cục</a:t>
            </a:r>
            <a:r>
              <a:rPr lang="en-US" sz="2000" dirty="0">
                <a:latin typeface="+mj-lt"/>
              </a:rPr>
              <a:t> </a:t>
            </a:r>
            <a:r>
              <a:rPr lang="en-US" sz="2000" dirty="0" err="1">
                <a:latin typeface="+mj-lt"/>
              </a:rPr>
              <a:t>bộ</a:t>
            </a:r>
            <a:r>
              <a:rPr lang="en-US" sz="2000" dirty="0">
                <a:latin typeface="+mj-lt"/>
              </a:rPr>
              <a:t> (LAN)</a:t>
            </a:r>
            <a:endParaRPr lang="vi-VN" sz="2000" dirty="0">
              <a:latin typeface="+mj-lt"/>
            </a:endParaRPr>
          </a:p>
          <a:p>
            <a:pPr algn="just"/>
            <a:endParaRPr lang="vi-VN" sz="2000" dirty="0">
              <a:latin typeface="+mj-lt"/>
            </a:endParaRPr>
          </a:p>
          <a:p>
            <a:pPr algn="just"/>
            <a:r>
              <a:rPr lang="vi-VN" sz="2000" b="1" dirty="0">
                <a:latin typeface="+mj-lt"/>
              </a:rPr>
              <a:t>- </a:t>
            </a:r>
            <a:r>
              <a:rPr lang="en-US" sz="2000" b="1" dirty="0">
                <a:latin typeface="+mj-lt"/>
              </a:rPr>
              <a:t>TCP/</a:t>
            </a:r>
            <a:r>
              <a:rPr lang="vi-VN" sz="2000" b="1" dirty="0">
                <a:latin typeface="+mj-lt"/>
              </a:rPr>
              <a:t>IP:</a:t>
            </a:r>
            <a:r>
              <a:rPr lang="en-US" sz="2000" dirty="0">
                <a:latin typeface="+mj-lt"/>
              </a:rPr>
              <a:t> </a:t>
            </a:r>
            <a:r>
              <a:rPr lang="en-US" sz="2000" dirty="0" err="1">
                <a:latin typeface="+mj-lt"/>
              </a:rPr>
              <a:t>Hỗ</a:t>
            </a:r>
            <a:r>
              <a:rPr lang="en-US" sz="2000" dirty="0">
                <a:latin typeface="+mj-lt"/>
              </a:rPr>
              <a:t> </a:t>
            </a:r>
            <a:r>
              <a:rPr lang="en-US" sz="2000" dirty="0" err="1">
                <a:latin typeface="+mj-lt"/>
              </a:rPr>
              <a:t>trợ</a:t>
            </a:r>
            <a:r>
              <a:rPr lang="en-US" sz="2000" dirty="0">
                <a:latin typeface="+mj-lt"/>
              </a:rPr>
              <a:t> </a:t>
            </a:r>
            <a:r>
              <a:rPr lang="en-US" sz="2000" dirty="0" err="1">
                <a:latin typeface="+mj-lt"/>
              </a:rPr>
              <a:t>kết</a:t>
            </a:r>
            <a:r>
              <a:rPr lang="en-US" sz="2000" dirty="0">
                <a:latin typeface="+mj-lt"/>
              </a:rPr>
              <a:t> </a:t>
            </a:r>
            <a:r>
              <a:rPr lang="en-US" sz="2000" dirty="0" err="1">
                <a:latin typeface="+mj-lt"/>
              </a:rPr>
              <a:t>nối</a:t>
            </a:r>
            <a:r>
              <a:rPr lang="en-US" sz="2000" dirty="0">
                <a:latin typeface="+mj-lt"/>
              </a:rPr>
              <a:t> </a:t>
            </a:r>
            <a:r>
              <a:rPr lang="en-US" sz="2000" dirty="0" err="1">
                <a:latin typeface="+mj-lt"/>
              </a:rPr>
              <a:t>từ</a:t>
            </a:r>
            <a:r>
              <a:rPr lang="en-US" sz="2000" dirty="0">
                <a:latin typeface="+mj-lt"/>
              </a:rPr>
              <a:t> xa qua </a:t>
            </a:r>
            <a:r>
              <a:rPr lang="en-US" sz="2000" dirty="0" err="1">
                <a:latin typeface="+mj-lt"/>
              </a:rPr>
              <a:t>mạng</a:t>
            </a:r>
            <a:endParaRPr lang="en-US" sz="2000" dirty="0">
              <a:latin typeface="+mj-lt"/>
            </a:endParaRPr>
          </a:p>
        </p:txBody>
      </p:sp>
      <p:sp>
        <p:nvSpPr>
          <p:cNvPr id="5" name="Rectangle 4">
            <a:extLst>
              <a:ext uri="{FF2B5EF4-FFF2-40B4-BE49-F238E27FC236}">
                <a16:creationId xmlns:a16="http://schemas.microsoft.com/office/drawing/2014/main" id="{2F7E2FE4-A8EC-CDE2-97E4-9103E95A02B1}"/>
              </a:ext>
            </a:extLst>
          </p:cNvPr>
          <p:cNvSpPr/>
          <p:nvPr/>
        </p:nvSpPr>
        <p:spPr>
          <a:xfrm>
            <a:off x="5791200" y="589935"/>
            <a:ext cx="5614219" cy="555522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30440F-6E8E-8E89-B018-637821912811}"/>
              </a:ext>
            </a:extLst>
          </p:cNvPr>
          <p:cNvSpPr/>
          <p:nvPr/>
        </p:nvSpPr>
        <p:spPr>
          <a:xfrm>
            <a:off x="5860026" y="1327355"/>
            <a:ext cx="786580" cy="1179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3F148D-4DBF-6367-6E8B-AC5C2F246BB6}"/>
              </a:ext>
            </a:extLst>
          </p:cNvPr>
          <p:cNvSpPr/>
          <p:nvPr/>
        </p:nvSpPr>
        <p:spPr>
          <a:xfrm>
            <a:off x="6715432" y="1248697"/>
            <a:ext cx="904568" cy="3834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02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00A4-BE40-A65F-DDA7-8F36C90F38C1}"/>
              </a:ext>
            </a:extLst>
          </p:cNvPr>
          <p:cNvSpPr>
            <a:spLocks noGrp="1"/>
          </p:cNvSpPr>
          <p:nvPr>
            <p:ph type="title"/>
          </p:nvPr>
        </p:nvSpPr>
        <p:spPr>
          <a:xfrm>
            <a:off x="838200" y="2538054"/>
            <a:ext cx="10515600" cy="1325563"/>
          </a:xfrm>
        </p:spPr>
        <p:txBody>
          <a:bodyPr/>
          <a:lstStyle/>
          <a:p>
            <a:pPr algn="ctr"/>
            <a:r>
              <a:rPr lang="vi-VN" b="1" dirty="0"/>
              <a:t>Phần 2: cài SQL Server Management Studio</a:t>
            </a:r>
            <a:endParaRPr lang="en-US" b="1" dirty="0"/>
          </a:p>
        </p:txBody>
      </p:sp>
    </p:spTree>
    <p:extLst>
      <p:ext uri="{BB962C8B-B14F-4D97-AF65-F5344CB8AC3E}">
        <p14:creationId xmlns:p14="http://schemas.microsoft.com/office/powerpoint/2010/main" val="319188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09676C-A735-3B3D-7B15-B1513B35BF3F}"/>
              </a:ext>
            </a:extLst>
          </p:cNvPr>
          <p:cNvSpPr txBox="1"/>
          <p:nvPr/>
        </p:nvSpPr>
        <p:spPr>
          <a:xfrm>
            <a:off x="580103" y="393290"/>
            <a:ext cx="10805652" cy="707886"/>
          </a:xfrm>
          <a:prstGeom prst="rect">
            <a:avLst/>
          </a:prstGeom>
          <a:noFill/>
        </p:spPr>
        <p:txBody>
          <a:bodyPr wrap="square" rtlCol="0">
            <a:spAutoFit/>
          </a:bodyPr>
          <a:lstStyle/>
          <a:p>
            <a:pPr algn="just"/>
            <a:r>
              <a:rPr lang="vi-VN" sz="2000" dirty="0">
                <a:latin typeface="+mj-lt"/>
              </a:rPr>
              <a:t>Truy cập vào link sau: </a:t>
            </a:r>
            <a:r>
              <a:rPr lang="vi-VN" sz="2000" dirty="0">
                <a:solidFill>
                  <a:schemeClr val="tx2">
                    <a:lumMod val="50000"/>
                    <a:lumOff val="50000"/>
                  </a:schemeClr>
                </a:solidFill>
                <a:latin typeface="+mj-lt"/>
                <a:hlinkClick r:id="rId2"/>
              </a:rPr>
              <a:t>https://learn.microsoft.com/en-us/ssms/download-sql-server-management-studio-ssms?view=sql-server-ver16</a:t>
            </a:r>
            <a:r>
              <a:rPr lang="vi-VN" sz="2000" dirty="0">
                <a:solidFill>
                  <a:schemeClr val="tx2">
                    <a:lumMod val="50000"/>
                    <a:lumOff val="50000"/>
                  </a:schemeClr>
                </a:solidFill>
                <a:latin typeface="+mj-lt"/>
              </a:rPr>
              <a:t> </a:t>
            </a:r>
            <a:r>
              <a:rPr lang="vi-VN" sz="2000" dirty="0">
                <a:latin typeface="+mj-lt"/>
              </a:rPr>
              <a:t>để cài SQL Server Management Studio bản mới nhất</a:t>
            </a:r>
            <a:endParaRPr lang="en-US" sz="2000" dirty="0">
              <a:solidFill>
                <a:schemeClr val="tx2">
                  <a:lumMod val="50000"/>
                  <a:lumOff val="50000"/>
                </a:schemeClr>
              </a:solidFill>
              <a:latin typeface="+mj-lt"/>
            </a:endParaRPr>
          </a:p>
        </p:txBody>
      </p:sp>
      <p:sp>
        <p:nvSpPr>
          <p:cNvPr id="5" name="Rectangle 4">
            <a:extLst>
              <a:ext uri="{FF2B5EF4-FFF2-40B4-BE49-F238E27FC236}">
                <a16:creationId xmlns:a16="http://schemas.microsoft.com/office/drawing/2014/main" id="{D5FAC06C-D651-08EF-87B9-37F36753DF37}"/>
              </a:ext>
            </a:extLst>
          </p:cNvPr>
          <p:cNvSpPr/>
          <p:nvPr/>
        </p:nvSpPr>
        <p:spPr>
          <a:xfrm>
            <a:off x="668594" y="1258529"/>
            <a:ext cx="10717161" cy="489646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7DE5E7-1564-C249-972B-F513087BEA29}"/>
              </a:ext>
            </a:extLst>
          </p:cNvPr>
          <p:cNvSpPr/>
          <p:nvPr/>
        </p:nvSpPr>
        <p:spPr>
          <a:xfrm>
            <a:off x="3618271" y="3746090"/>
            <a:ext cx="3392129" cy="34412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40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CA7072-1E92-8380-1C2A-2A7BEFDC1917}"/>
              </a:ext>
            </a:extLst>
          </p:cNvPr>
          <p:cNvSpPr txBox="1"/>
          <p:nvPr/>
        </p:nvSpPr>
        <p:spPr>
          <a:xfrm>
            <a:off x="776748" y="412955"/>
            <a:ext cx="10274709" cy="400110"/>
          </a:xfrm>
          <a:prstGeom prst="rect">
            <a:avLst/>
          </a:prstGeom>
          <a:noFill/>
        </p:spPr>
        <p:txBody>
          <a:bodyPr wrap="square" rtlCol="0">
            <a:spAutoFit/>
          </a:bodyPr>
          <a:lstStyle/>
          <a:p>
            <a:r>
              <a:rPr lang="vi-VN" sz="2000" dirty="0">
                <a:latin typeface="+mj-lt"/>
              </a:rPr>
              <a:t>Sau khi tải về mở file SSMS –Setup –ENU.exe với tư cách quản trị viên (</a:t>
            </a:r>
            <a:r>
              <a:rPr lang="en-US" sz="2000" dirty="0">
                <a:latin typeface="+mj-lt"/>
              </a:rPr>
              <a:t>Adm</a:t>
            </a:r>
            <a:r>
              <a:rPr lang="vi-VN" sz="2000" dirty="0">
                <a:latin typeface="+mj-lt"/>
              </a:rPr>
              <a:t>inistrator) </a:t>
            </a:r>
            <a:endParaRPr lang="en-US" sz="2000" dirty="0">
              <a:latin typeface="+mj-lt"/>
            </a:endParaRPr>
          </a:p>
        </p:txBody>
      </p:sp>
      <p:sp>
        <p:nvSpPr>
          <p:cNvPr id="6" name="Rectangle 5">
            <a:extLst>
              <a:ext uri="{FF2B5EF4-FFF2-40B4-BE49-F238E27FC236}">
                <a16:creationId xmlns:a16="http://schemas.microsoft.com/office/drawing/2014/main" id="{1E0FF300-9D9E-0C72-A0EC-3D5678AA4DBD}"/>
              </a:ext>
            </a:extLst>
          </p:cNvPr>
          <p:cNvSpPr/>
          <p:nvPr/>
        </p:nvSpPr>
        <p:spPr>
          <a:xfrm>
            <a:off x="776748" y="911942"/>
            <a:ext cx="10638503" cy="503411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62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391F9E-6562-4EF9-2260-27CD1CF875A4}"/>
              </a:ext>
            </a:extLst>
          </p:cNvPr>
          <p:cNvSpPr txBox="1"/>
          <p:nvPr/>
        </p:nvSpPr>
        <p:spPr>
          <a:xfrm>
            <a:off x="720213" y="396303"/>
            <a:ext cx="9330813" cy="400110"/>
          </a:xfrm>
          <a:prstGeom prst="rect">
            <a:avLst/>
          </a:prstGeom>
          <a:noFill/>
        </p:spPr>
        <p:txBody>
          <a:bodyPr wrap="square" rtlCol="0">
            <a:spAutoFit/>
          </a:bodyPr>
          <a:lstStyle/>
          <a:p>
            <a:r>
              <a:rPr lang="vi-VN" sz="2000" dirty="0">
                <a:latin typeface="+mj-lt"/>
              </a:rPr>
              <a:t>Cài đặt SQL Server Management Studio =&gt; install</a:t>
            </a:r>
            <a:endParaRPr lang="en-US" sz="2000" dirty="0">
              <a:latin typeface="+mj-lt"/>
            </a:endParaRPr>
          </a:p>
        </p:txBody>
      </p:sp>
      <p:sp>
        <p:nvSpPr>
          <p:cNvPr id="5" name="Rectangle 4">
            <a:extLst>
              <a:ext uri="{FF2B5EF4-FFF2-40B4-BE49-F238E27FC236}">
                <a16:creationId xmlns:a16="http://schemas.microsoft.com/office/drawing/2014/main" id="{7165E0A3-7715-B92B-48BB-93E0D1DF6C5D}"/>
              </a:ext>
            </a:extLst>
          </p:cNvPr>
          <p:cNvSpPr/>
          <p:nvPr/>
        </p:nvSpPr>
        <p:spPr>
          <a:xfrm>
            <a:off x="720213" y="911942"/>
            <a:ext cx="10751574" cy="503411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D1B09A3-7B07-4F06-5603-248549C70F44}"/>
              </a:ext>
            </a:extLst>
          </p:cNvPr>
          <p:cNvSpPr/>
          <p:nvPr/>
        </p:nvSpPr>
        <p:spPr>
          <a:xfrm>
            <a:off x="4178710" y="5309420"/>
            <a:ext cx="1917290" cy="521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271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4338-B345-FC3F-2408-A131678A4F39}"/>
              </a:ext>
            </a:extLst>
          </p:cNvPr>
          <p:cNvSpPr>
            <a:spLocks noGrp="1"/>
          </p:cNvSpPr>
          <p:nvPr>
            <p:ph type="title"/>
          </p:nvPr>
        </p:nvSpPr>
        <p:spPr>
          <a:xfrm>
            <a:off x="886132" y="227474"/>
            <a:ext cx="10515600" cy="421456"/>
          </a:xfrm>
        </p:spPr>
        <p:txBody>
          <a:bodyPr>
            <a:normAutofit/>
          </a:bodyPr>
          <a:lstStyle/>
          <a:p>
            <a:r>
              <a:rPr lang="vi-VN" sz="2000" dirty="0"/>
              <a:t>Thời gian chờ tải xuống</a:t>
            </a:r>
            <a:endParaRPr lang="en-US" sz="2000" dirty="0"/>
          </a:p>
        </p:txBody>
      </p:sp>
      <p:pic>
        <p:nvPicPr>
          <p:cNvPr id="5" name="Content Placeholder 4" descr="A screenshot of a software update&#10;&#10;AI-generated content may be incorrect.">
            <a:extLst>
              <a:ext uri="{FF2B5EF4-FFF2-40B4-BE49-F238E27FC236}">
                <a16:creationId xmlns:a16="http://schemas.microsoft.com/office/drawing/2014/main" id="{A275FE17-538F-A686-D3FD-96CEFB74C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132" y="738520"/>
            <a:ext cx="10419735" cy="5380960"/>
          </a:xfrm>
          <a:prstGeom prst="rect">
            <a:avLst/>
          </a:prstGeom>
          <a:ln w="6350" cap="sq" cmpd="thickThin">
            <a:solidFill>
              <a:schemeClr val="tx1"/>
            </a:solidFill>
            <a:prstDash val="solid"/>
            <a:miter lim="800000"/>
          </a:ln>
          <a:effectLst>
            <a:innerShdw blurRad="76200">
              <a:srgbClr val="000000"/>
            </a:innerShdw>
          </a:effectLst>
        </p:spPr>
      </p:pic>
    </p:spTree>
    <p:extLst>
      <p:ext uri="{BB962C8B-B14F-4D97-AF65-F5344CB8AC3E}">
        <p14:creationId xmlns:p14="http://schemas.microsoft.com/office/powerpoint/2010/main" val="147745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0A98-93DD-713E-77AD-78085C5193EF}"/>
              </a:ext>
            </a:extLst>
          </p:cNvPr>
          <p:cNvSpPr>
            <a:spLocks noGrp="1"/>
          </p:cNvSpPr>
          <p:nvPr>
            <p:ph type="title"/>
          </p:nvPr>
        </p:nvSpPr>
        <p:spPr>
          <a:xfrm>
            <a:off x="950042" y="148815"/>
            <a:ext cx="10515600" cy="539443"/>
          </a:xfrm>
        </p:spPr>
        <p:txBody>
          <a:bodyPr>
            <a:normAutofit/>
          </a:bodyPr>
          <a:lstStyle/>
          <a:p>
            <a:r>
              <a:rPr lang="vi-VN" sz="2000" dirty="0"/>
              <a:t>Restart máy để hoàn thành cài đặt</a:t>
            </a:r>
            <a:endParaRPr lang="en-US" sz="2000" dirty="0"/>
          </a:p>
        </p:txBody>
      </p:sp>
      <p:sp>
        <p:nvSpPr>
          <p:cNvPr id="4" name="Rectangle 3">
            <a:extLst>
              <a:ext uri="{FF2B5EF4-FFF2-40B4-BE49-F238E27FC236}">
                <a16:creationId xmlns:a16="http://schemas.microsoft.com/office/drawing/2014/main" id="{CE3B82FA-F153-E1BE-FBFB-714C820B4BC4}"/>
              </a:ext>
            </a:extLst>
          </p:cNvPr>
          <p:cNvSpPr/>
          <p:nvPr/>
        </p:nvSpPr>
        <p:spPr>
          <a:xfrm>
            <a:off x="950042" y="764458"/>
            <a:ext cx="10291916" cy="532908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574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C0C758-38AE-FA7A-0BF7-00BD76026EE7}"/>
              </a:ext>
            </a:extLst>
          </p:cNvPr>
          <p:cNvSpPr txBox="1"/>
          <p:nvPr/>
        </p:nvSpPr>
        <p:spPr>
          <a:xfrm>
            <a:off x="712839" y="165245"/>
            <a:ext cx="10766322" cy="400110"/>
          </a:xfrm>
          <a:prstGeom prst="rect">
            <a:avLst/>
          </a:prstGeom>
          <a:noFill/>
        </p:spPr>
        <p:txBody>
          <a:bodyPr wrap="square" rtlCol="0">
            <a:spAutoFit/>
          </a:bodyPr>
          <a:lstStyle/>
          <a:p>
            <a:r>
              <a:rPr lang="vi-VN" sz="2000" dirty="0">
                <a:latin typeface="+mj-lt"/>
              </a:rPr>
              <a:t>Chúc mùng cài đặt thành công SQL Server Management Studio</a:t>
            </a:r>
            <a:endParaRPr lang="en-US" sz="2000" dirty="0">
              <a:latin typeface="+mj-lt"/>
            </a:endParaRPr>
          </a:p>
        </p:txBody>
      </p:sp>
      <p:sp>
        <p:nvSpPr>
          <p:cNvPr id="5" name="Rectangle 4">
            <a:extLst>
              <a:ext uri="{FF2B5EF4-FFF2-40B4-BE49-F238E27FC236}">
                <a16:creationId xmlns:a16="http://schemas.microsoft.com/office/drawing/2014/main" id="{E21D7539-2873-DAA4-3AFD-8EAB0C29DE9B}"/>
              </a:ext>
            </a:extLst>
          </p:cNvPr>
          <p:cNvSpPr/>
          <p:nvPr/>
        </p:nvSpPr>
        <p:spPr>
          <a:xfrm>
            <a:off x="712839" y="774290"/>
            <a:ext cx="10766322" cy="530941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249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F9E2-87F9-44EC-23A7-FCE870F7BA56}"/>
              </a:ext>
            </a:extLst>
          </p:cNvPr>
          <p:cNvSpPr>
            <a:spLocks noGrp="1"/>
          </p:cNvSpPr>
          <p:nvPr>
            <p:ph type="title"/>
          </p:nvPr>
        </p:nvSpPr>
        <p:spPr>
          <a:xfrm>
            <a:off x="838200" y="2410235"/>
            <a:ext cx="10515600" cy="1325563"/>
          </a:xfrm>
        </p:spPr>
        <p:txBody>
          <a:bodyPr/>
          <a:lstStyle/>
          <a:p>
            <a:pPr algn="ctr"/>
            <a:r>
              <a:rPr lang="vi-VN" b="1" dirty="0"/>
              <a:t>Phần 3: đăng nhập SQL </a:t>
            </a:r>
            <a:r>
              <a:rPr lang="it-IT" b="1" dirty="0"/>
              <a:t>managerment studio  vào </a:t>
            </a:r>
            <a:r>
              <a:rPr lang="vi-VN" b="1" dirty="0"/>
              <a:t>SQL</a:t>
            </a:r>
            <a:r>
              <a:rPr lang="it-IT" b="1" dirty="0"/>
              <a:t> server đã </a:t>
            </a:r>
            <a:r>
              <a:rPr lang="vi-VN" b="1" dirty="0"/>
              <a:t>cài</a:t>
            </a:r>
            <a:endParaRPr lang="en-US" b="1" dirty="0"/>
          </a:p>
        </p:txBody>
      </p:sp>
    </p:spTree>
    <p:extLst>
      <p:ext uri="{BB962C8B-B14F-4D97-AF65-F5344CB8AC3E}">
        <p14:creationId xmlns:p14="http://schemas.microsoft.com/office/powerpoint/2010/main" val="220731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82F61-F805-DF03-C79F-19F86FCB59C0}"/>
              </a:ext>
            </a:extLst>
          </p:cNvPr>
          <p:cNvSpPr txBox="1"/>
          <p:nvPr/>
        </p:nvSpPr>
        <p:spPr>
          <a:xfrm>
            <a:off x="1170039" y="688258"/>
            <a:ext cx="9851922" cy="707886"/>
          </a:xfrm>
          <a:prstGeom prst="rect">
            <a:avLst/>
          </a:prstGeom>
          <a:noFill/>
        </p:spPr>
        <p:txBody>
          <a:bodyPr wrap="square" rtlCol="0">
            <a:spAutoFit/>
          </a:bodyPr>
          <a:lstStyle/>
          <a:p>
            <a:r>
              <a:rPr lang="vi-VN" sz="2000" b="1" dirty="0">
                <a:latin typeface="+mj-lt"/>
              </a:rPr>
              <a:t>Bước 1: </a:t>
            </a:r>
            <a:r>
              <a:rPr lang="vi-VN" sz="2000" dirty="0">
                <a:latin typeface="+mj-lt"/>
              </a:rPr>
              <a:t>đăng nhập vào link </a:t>
            </a:r>
            <a:r>
              <a:rPr lang="vi-VN" sz="2000" dirty="0">
                <a:solidFill>
                  <a:schemeClr val="tx2">
                    <a:lumMod val="50000"/>
                    <a:lumOff val="50000"/>
                  </a:schemeClr>
                </a:solidFill>
                <a:latin typeface="+mj-lt"/>
                <a:hlinkClick r:id="rId2"/>
              </a:rPr>
              <a:t>https://www.microsoft.com/vi-vn/sql-server/sql-server-downloads?utm_source=chatgpt.com</a:t>
            </a:r>
            <a:r>
              <a:rPr lang="vi-VN" sz="2000" dirty="0">
                <a:solidFill>
                  <a:schemeClr val="tx2">
                    <a:lumMod val="50000"/>
                    <a:lumOff val="50000"/>
                  </a:schemeClr>
                </a:solidFill>
                <a:latin typeface="+mj-lt"/>
              </a:rPr>
              <a:t> </a:t>
            </a:r>
            <a:r>
              <a:rPr lang="vi-VN" sz="2000" dirty="0">
                <a:latin typeface="+mj-lt"/>
              </a:rPr>
              <a:t>để cài đặt SQL server 2022 </a:t>
            </a:r>
            <a:endParaRPr lang="en-US" sz="2000" dirty="0">
              <a:latin typeface="+mj-lt"/>
            </a:endParaRPr>
          </a:p>
        </p:txBody>
      </p:sp>
      <p:sp>
        <p:nvSpPr>
          <p:cNvPr id="5" name="Rectangle 4">
            <a:extLst>
              <a:ext uri="{FF2B5EF4-FFF2-40B4-BE49-F238E27FC236}">
                <a16:creationId xmlns:a16="http://schemas.microsoft.com/office/drawing/2014/main" id="{A337A3B6-2314-8286-D6D3-6010917607F7}"/>
              </a:ext>
            </a:extLst>
          </p:cNvPr>
          <p:cNvSpPr/>
          <p:nvPr/>
        </p:nvSpPr>
        <p:spPr>
          <a:xfrm>
            <a:off x="1170039" y="1686232"/>
            <a:ext cx="9743767" cy="448351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47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187E0-D13E-693A-9562-DF08AD852740}"/>
              </a:ext>
            </a:extLst>
          </p:cNvPr>
          <p:cNvSpPr txBox="1"/>
          <p:nvPr/>
        </p:nvSpPr>
        <p:spPr>
          <a:xfrm>
            <a:off x="816077" y="189271"/>
            <a:ext cx="9311148" cy="400110"/>
          </a:xfrm>
          <a:prstGeom prst="rect">
            <a:avLst/>
          </a:prstGeom>
          <a:noFill/>
        </p:spPr>
        <p:txBody>
          <a:bodyPr wrap="square" rtlCol="0">
            <a:spAutoFit/>
          </a:bodyPr>
          <a:lstStyle/>
          <a:p>
            <a:r>
              <a:rPr lang="vi-VN" sz="2000" dirty="0">
                <a:latin typeface="+mj-lt"/>
              </a:rPr>
              <a:t>Cách 1: đăng nhập với Windows Authentication</a:t>
            </a:r>
            <a:endParaRPr lang="en-US" sz="2000" dirty="0">
              <a:latin typeface="+mj-lt"/>
            </a:endParaRPr>
          </a:p>
        </p:txBody>
      </p:sp>
      <p:sp>
        <p:nvSpPr>
          <p:cNvPr id="5" name="Rectangle 4">
            <a:extLst>
              <a:ext uri="{FF2B5EF4-FFF2-40B4-BE49-F238E27FC236}">
                <a16:creationId xmlns:a16="http://schemas.microsoft.com/office/drawing/2014/main" id="{06ED48BB-956F-D232-5130-6D06E9860F37}"/>
              </a:ext>
            </a:extLst>
          </p:cNvPr>
          <p:cNvSpPr/>
          <p:nvPr/>
        </p:nvSpPr>
        <p:spPr>
          <a:xfrm>
            <a:off x="816077" y="845574"/>
            <a:ext cx="10559845" cy="516685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88B996-10D1-54D0-7286-CF6E76317F5A}"/>
              </a:ext>
            </a:extLst>
          </p:cNvPr>
          <p:cNvSpPr/>
          <p:nvPr/>
        </p:nvSpPr>
        <p:spPr>
          <a:xfrm>
            <a:off x="5545393" y="3008671"/>
            <a:ext cx="2113936" cy="1843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99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AB8525-A8BF-C1EF-34F5-E7059FC948EC}"/>
              </a:ext>
            </a:extLst>
          </p:cNvPr>
          <p:cNvSpPr txBox="1"/>
          <p:nvPr/>
        </p:nvSpPr>
        <p:spPr>
          <a:xfrm>
            <a:off x="752167" y="390521"/>
            <a:ext cx="9144000" cy="400110"/>
          </a:xfrm>
          <a:prstGeom prst="rect">
            <a:avLst/>
          </a:prstGeom>
          <a:noFill/>
        </p:spPr>
        <p:txBody>
          <a:bodyPr wrap="square" rtlCol="0">
            <a:spAutoFit/>
          </a:bodyPr>
          <a:lstStyle/>
          <a:p>
            <a:r>
              <a:rPr lang="vi-VN" sz="2000" dirty="0">
                <a:latin typeface="+mj-lt"/>
              </a:rPr>
              <a:t>Đăng nhập thành công với Windows Authentication</a:t>
            </a:r>
            <a:endParaRPr lang="en-US" sz="2000" dirty="0">
              <a:latin typeface="+mj-lt"/>
            </a:endParaRPr>
          </a:p>
        </p:txBody>
      </p:sp>
      <p:sp>
        <p:nvSpPr>
          <p:cNvPr id="5" name="Rectangle 4">
            <a:extLst>
              <a:ext uri="{FF2B5EF4-FFF2-40B4-BE49-F238E27FC236}">
                <a16:creationId xmlns:a16="http://schemas.microsoft.com/office/drawing/2014/main" id="{F12DB5F4-1680-0852-7985-C37B96E5F994}"/>
              </a:ext>
            </a:extLst>
          </p:cNvPr>
          <p:cNvSpPr/>
          <p:nvPr/>
        </p:nvSpPr>
        <p:spPr>
          <a:xfrm>
            <a:off x="752167" y="990600"/>
            <a:ext cx="10687665" cy="48768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56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FEB1D6-8E8C-B641-FA28-4A8EC788CCCF}"/>
              </a:ext>
            </a:extLst>
          </p:cNvPr>
          <p:cNvSpPr txBox="1"/>
          <p:nvPr/>
        </p:nvSpPr>
        <p:spPr>
          <a:xfrm>
            <a:off x="639097" y="443957"/>
            <a:ext cx="10668000" cy="400110"/>
          </a:xfrm>
          <a:prstGeom prst="rect">
            <a:avLst/>
          </a:prstGeom>
          <a:noFill/>
        </p:spPr>
        <p:txBody>
          <a:bodyPr wrap="square" rtlCol="0">
            <a:spAutoFit/>
          </a:bodyPr>
          <a:lstStyle/>
          <a:p>
            <a:r>
              <a:rPr lang="vi-VN" sz="2000" dirty="0">
                <a:latin typeface="+mj-lt"/>
              </a:rPr>
              <a:t>Cách 2: đăng nhập với SQL Server Authentication</a:t>
            </a:r>
            <a:endParaRPr lang="en-US" sz="2000" dirty="0">
              <a:latin typeface="+mj-lt"/>
            </a:endParaRPr>
          </a:p>
        </p:txBody>
      </p:sp>
      <p:sp>
        <p:nvSpPr>
          <p:cNvPr id="5" name="Rectangle 4">
            <a:extLst>
              <a:ext uri="{FF2B5EF4-FFF2-40B4-BE49-F238E27FC236}">
                <a16:creationId xmlns:a16="http://schemas.microsoft.com/office/drawing/2014/main" id="{98E300F8-C1A6-2423-998B-73834025422B}"/>
              </a:ext>
            </a:extLst>
          </p:cNvPr>
          <p:cNvSpPr/>
          <p:nvPr/>
        </p:nvSpPr>
        <p:spPr>
          <a:xfrm>
            <a:off x="639097" y="951270"/>
            <a:ext cx="10913806" cy="543723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9D6A6-5157-B99A-CDA0-28B61062FBB8}"/>
              </a:ext>
            </a:extLst>
          </p:cNvPr>
          <p:cNvSpPr/>
          <p:nvPr/>
        </p:nvSpPr>
        <p:spPr>
          <a:xfrm>
            <a:off x="5545394" y="3254477"/>
            <a:ext cx="2261419" cy="5235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82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61F79F-5B17-6B48-BCC5-1E56E9E0BE98}"/>
              </a:ext>
            </a:extLst>
          </p:cNvPr>
          <p:cNvSpPr txBox="1"/>
          <p:nvPr/>
        </p:nvSpPr>
        <p:spPr>
          <a:xfrm>
            <a:off x="791497" y="462116"/>
            <a:ext cx="9832258" cy="400110"/>
          </a:xfrm>
          <a:prstGeom prst="rect">
            <a:avLst/>
          </a:prstGeom>
          <a:noFill/>
        </p:spPr>
        <p:txBody>
          <a:bodyPr wrap="square" rtlCol="0">
            <a:spAutoFit/>
          </a:bodyPr>
          <a:lstStyle/>
          <a:p>
            <a:r>
              <a:rPr lang="vi-VN" sz="2000" dirty="0">
                <a:latin typeface="+mj-lt"/>
              </a:rPr>
              <a:t>Đăng nhập thành công với SQL Server Authentication</a:t>
            </a:r>
            <a:endParaRPr lang="en-US" sz="2000" dirty="0">
              <a:latin typeface="+mj-lt"/>
            </a:endParaRPr>
          </a:p>
        </p:txBody>
      </p:sp>
      <p:sp>
        <p:nvSpPr>
          <p:cNvPr id="5" name="Rectangle 4">
            <a:extLst>
              <a:ext uri="{FF2B5EF4-FFF2-40B4-BE49-F238E27FC236}">
                <a16:creationId xmlns:a16="http://schemas.microsoft.com/office/drawing/2014/main" id="{0C27C625-8266-D725-357D-058741656281}"/>
              </a:ext>
            </a:extLst>
          </p:cNvPr>
          <p:cNvSpPr/>
          <p:nvPr/>
        </p:nvSpPr>
        <p:spPr>
          <a:xfrm>
            <a:off x="791497" y="1088922"/>
            <a:ext cx="10609006" cy="468015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326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6B55-AE87-2628-2160-6F1850B359E7}"/>
              </a:ext>
            </a:extLst>
          </p:cNvPr>
          <p:cNvSpPr>
            <a:spLocks noGrp="1"/>
          </p:cNvSpPr>
          <p:nvPr>
            <p:ph type="title"/>
          </p:nvPr>
        </p:nvSpPr>
        <p:spPr>
          <a:xfrm>
            <a:off x="838200" y="2766218"/>
            <a:ext cx="10515600" cy="1325563"/>
          </a:xfrm>
        </p:spPr>
        <p:txBody>
          <a:bodyPr/>
          <a:lstStyle/>
          <a:p>
            <a:pPr algn="ctr"/>
            <a:r>
              <a:rPr lang="vi-VN" b="1" dirty="0"/>
              <a:t>Phần 4: cấu hình từ xa</a:t>
            </a:r>
            <a:endParaRPr lang="en-US" b="1" dirty="0"/>
          </a:p>
        </p:txBody>
      </p:sp>
    </p:spTree>
    <p:extLst>
      <p:ext uri="{BB962C8B-B14F-4D97-AF65-F5344CB8AC3E}">
        <p14:creationId xmlns:p14="http://schemas.microsoft.com/office/powerpoint/2010/main" val="331655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A222B-32EE-6462-3A36-D00D3B3BB9A3}"/>
              </a:ext>
            </a:extLst>
          </p:cNvPr>
          <p:cNvSpPr txBox="1"/>
          <p:nvPr/>
        </p:nvSpPr>
        <p:spPr>
          <a:xfrm>
            <a:off x="560440" y="169405"/>
            <a:ext cx="11307096" cy="2031325"/>
          </a:xfrm>
          <a:prstGeom prst="rect">
            <a:avLst/>
          </a:prstGeom>
          <a:noFill/>
        </p:spPr>
        <p:txBody>
          <a:bodyPr wrap="square" rtlCol="0">
            <a:spAutoFit/>
          </a:bodyPr>
          <a:lstStyle/>
          <a:p>
            <a:pPr marL="342900" indent="-342900" algn="just">
              <a:buAutoNum type="arabicPeriod"/>
            </a:pPr>
            <a:r>
              <a:rPr lang="vi-VN" b="1" dirty="0"/>
              <a:t>cấu hình Dynamic Port &amp; mở Port trên firewall</a:t>
            </a:r>
          </a:p>
          <a:p>
            <a:endParaRPr lang="vi-VN" dirty="0"/>
          </a:p>
          <a:p>
            <a:r>
              <a:rPr lang="vi-VN" b="1" dirty="0"/>
              <a:t>1.1 cấu hình SQL Server để dùng</a:t>
            </a:r>
          </a:p>
          <a:p>
            <a:r>
              <a:rPr lang="vi-VN" b="1" dirty="0"/>
              <a:t>Bước 1: </a:t>
            </a:r>
            <a:r>
              <a:rPr lang="vi-VN" dirty="0"/>
              <a:t>mở SQL Server Configuration Manager</a:t>
            </a:r>
          </a:p>
          <a:p>
            <a:pPr marL="285750" indent="-285750">
              <a:buFontTx/>
              <a:buChar char="-"/>
            </a:pPr>
            <a:r>
              <a:rPr lang="vi-VN" dirty="0"/>
              <a:t>tìm SQL Server Network Configuration &gt; protocols for (tên instance đang dùng)</a:t>
            </a:r>
          </a:p>
          <a:p>
            <a:pPr marL="285750" indent="-285750">
              <a:buFontTx/>
              <a:buChar char="-"/>
            </a:pPr>
            <a:r>
              <a:rPr lang="vi-VN" dirty="0"/>
              <a:t>kiểm tra TCP/IP đã được bật thành enable chưa</a:t>
            </a:r>
          </a:p>
          <a:p>
            <a:endParaRPr lang="vi-VN" dirty="0"/>
          </a:p>
        </p:txBody>
      </p:sp>
      <p:sp>
        <p:nvSpPr>
          <p:cNvPr id="6" name="Rectangle 5">
            <a:extLst>
              <a:ext uri="{FF2B5EF4-FFF2-40B4-BE49-F238E27FC236}">
                <a16:creationId xmlns:a16="http://schemas.microsoft.com/office/drawing/2014/main" id="{2B84F675-E71C-2D23-8AA5-D661570EFF08}"/>
              </a:ext>
            </a:extLst>
          </p:cNvPr>
          <p:cNvSpPr/>
          <p:nvPr/>
        </p:nvSpPr>
        <p:spPr>
          <a:xfrm>
            <a:off x="481781" y="1956620"/>
            <a:ext cx="11385755" cy="425816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5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600D46-25FA-4108-830F-60FD7AA5E9F2}"/>
              </a:ext>
            </a:extLst>
          </p:cNvPr>
          <p:cNvSpPr txBox="1"/>
          <p:nvPr/>
        </p:nvSpPr>
        <p:spPr>
          <a:xfrm>
            <a:off x="766916" y="221958"/>
            <a:ext cx="5329084" cy="3693319"/>
          </a:xfrm>
          <a:prstGeom prst="rect">
            <a:avLst/>
          </a:prstGeom>
          <a:noFill/>
        </p:spPr>
        <p:txBody>
          <a:bodyPr wrap="square" rtlCol="0">
            <a:spAutoFit/>
          </a:bodyPr>
          <a:lstStyle/>
          <a:p>
            <a:r>
              <a:rPr lang="vi-VN" b="1" dirty="0"/>
              <a:t>Bước 2: </a:t>
            </a:r>
            <a:r>
              <a:rPr lang="vi-VN" dirty="0"/>
              <a:t>thiết lập cổng</a:t>
            </a:r>
          </a:p>
          <a:p>
            <a:pPr marL="285750" indent="-285750">
              <a:buFontTx/>
              <a:buChar char="-"/>
            </a:pPr>
            <a:r>
              <a:rPr lang="vi-VN" dirty="0"/>
              <a:t>chọn TCP/IP =&gt; nhấn đúp để mở =&gt; chuyển sang tab IP Addresses </a:t>
            </a:r>
          </a:p>
          <a:p>
            <a:pPr marL="285750" indent="-285750">
              <a:buFontTx/>
              <a:buChar char="-"/>
            </a:pPr>
            <a:r>
              <a:rPr lang="vi-VN" dirty="0"/>
              <a:t>Tìm dòng IPAll  =&gt; muốn sử dụng Static port =&gt; dòng TCP Dynamic Ports để xóa giá trị (để bỏ Dynamic port)</a:t>
            </a:r>
          </a:p>
          <a:p>
            <a:pPr marL="285750" indent="-285750">
              <a:buFontTx/>
              <a:buChar char="-"/>
            </a:pPr>
            <a:r>
              <a:rPr lang="vi-VN" dirty="0"/>
              <a:t>Ở dòng TCP Port nhập 1433 (hoặc số cổng khác) =&gt; nhấn apply =&gt; Ok </a:t>
            </a:r>
          </a:p>
          <a:p>
            <a:endParaRPr lang="vi-VN" dirty="0"/>
          </a:p>
          <a:p>
            <a:r>
              <a:rPr lang="vi-VN" b="1" dirty="0"/>
              <a:t>Bước 3: </a:t>
            </a:r>
            <a:r>
              <a:rPr lang="vi-VN" dirty="0"/>
              <a:t>khởi động lại SQL Server </a:t>
            </a:r>
          </a:p>
          <a:p>
            <a:pPr marL="285750" indent="-285750">
              <a:buFontTx/>
              <a:buChar char="-"/>
            </a:pPr>
            <a:r>
              <a:rPr lang="vi-VN" dirty="0"/>
              <a:t>Vào phần SQL Server Services</a:t>
            </a:r>
          </a:p>
          <a:p>
            <a:pPr marL="285750" indent="-285750">
              <a:buFontTx/>
              <a:buChar char="-"/>
            </a:pPr>
            <a:r>
              <a:rPr lang="vi-VN" dirty="0"/>
              <a:t>Nhấn đúp vào SQL Server (tên instance đang dùng) =&gt; chọn Restart</a:t>
            </a:r>
            <a:endParaRPr lang="en-US" dirty="0"/>
          </a:p>
        </p:txBody>
      </p:sp>
      <p:sp>
        <p:nvSpPr>
          <p:cNvPr id="5" name="Rectangle 4">
            <a:extLst>
              <a:ext uri="{FF2B5EF4-FFF2-40B4-BE49-F238E27FC236}">
                <a16:creationId xmlns:a16="http://schemas.microsoft.com/office/drawing/2014/main" id="{60D05AE4-4F0F-10E5-8E48-B0B08F91F4EE}"/>
              </a:ext>
            </a:extLst>
          </p:cNvPr>
          <p:cNvSpPr/>
          <p:nvPr/>
        </p:nvSpPr>
        <p:spPr>
          <a:xfrm>
            <a:off x="6253316" y="221958"/>
            <a:ext cx="5722377" cy="325447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FB422FA-CAD3-A953-BA7F-1AB84FF9D9D7}"/>
              </a:ext>
            </a:extLst>
          </p:cNvPr>
          <p:cNvSpPr/>
          <p:nvPr/>
        </p:nvSpPr>
        <p:spPr>
          <a:xfrm>
            <a:off x="6253316" y="3476435"/>
            <a:ext cx="5722377" cy="308428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091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8B4E47-7088-C2C0-5C94-C68DAE7307E3}"/>
              </a:ext>
            </a:extLst>
          </p:cNvPr>
          <p:cNvSpPr txBox="1"/>
          <p:nvPr/>
        </p:nvSpPr>
        <p:spPr>
          <a:xfrm>
            <a:off x="589935" y="432619"/>
            <a:ext cx="9960078" cy="1200329"/>
          </a:xfrm>
          <a:prstGeom prst="rect">
            <a:avLst/>
          </a:prstGeom>
          <a:noFill/>
        </p:spPr>
        <p:txBody>
          <a:bodyPr wrap="square" rtlCol="0">
            <a:spAutoFit/>
          </a:bodyPr>
          <a:lstStyle/>
          <a:p>
            <a:r>
              <a:rPr lang="vi-VN" b="1" dirty="0"/>
              <a:t>1.2. mở Port trên Windows Firewall</a:t>
            </a:r>
          </a:p>
          <a:p>
            <a:r>
              <a:rPr lang="vi-VN" b="1" dirty="0"/>
              <a:t>Bước 1: </a:t>
            </a:r>
            <a:r>
              <a:rPr lang="vi-VN" dirty="0"/>
              <a:t>mở Windowr Firewall </a:t>
            </a:r>
          </a:p>
          <a:p>
            <a:pPr marL="285750" indent="-285750">
              <a:buFontTx/>
              <a:buChar char="-"/>
            </a:pPr>
            <a:r>
              <a:rPr lang="vi-VN" dirty="0"/>
              <a:t>bằng cách nhấn Win + R =&gt; nhập wf.msc để mở </a:t>
            </a:r>
          </a:p>
          <a:p>
            <a:pPr marL="285750" indent="-285750">
              <a:buFontTx/>
              <a:buChar char="-"/>
            </a:pPr>
            <a:endParaRPr lang="vi-VN" dirty="0"/>
          </a:p>
        </p:txBody>
      </p:sp>
      <p:sp>
        <p:nvSpPr>
          <p:cNvPr id="5" name="Rectangle 4">
            <a:extLst>
              <a:ext uri="{FF2B5EF4-FFF2-40B4-BE49-F238E27FC236}">
                <a16:creationId xmlns:a16="http://schemas.microsoft.com/office/drawing/2014/main" id="{597A6191-EAA9-F702-4AD7-157F2816246D}"/>
              </a:ext>
            </a:extLst>
          </p:cNvPr>
          <p:cNvSpPr/>
          <p:nvPr/>
        </p:nvSpPr>
        <p:spPr>
          <a:xfrm>
            <a:off x="589935" y="1435510"/>
            <a:ext cx="11012130" cy="487188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503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B2B54-3B4F-B485-85FA-2F0958EA4C06}"/>
              </a:ext>
            </a:extLst>
          </p:cNvPr>
          <p:cNvSpPr txBox="1"/>
          <p:nvPr/>
        </p:nvSpPr>
        <p:spPr>
          <a:xfrm>
            <a:off x="737419" y="511277"/>
            <a:ext cx="5112772" cy="923330"/>
          </a:xfrm>
          <a:prstGeom prst="rect">
            <a:avLst/>
          </a:prstGeom>
          <a:noFill/>
        </p:spPr>
        <p:txBody>
          <a:bodyPr wrap="square" rtlCol="0">
            <a:spAutoFit/>
          </a:bodyPr>
          <a:lstStyle/>
          <a:p>
            <a:r>
              <a:rPr lang="vi-VN" b="1" dirty="0"/>
              <a:t>Bước 2: </a:t>
            </a:r>
            <a:r>
              <a:rPr lang="vi-VN" dirty="0"/>
              <a:t>tạo rule mới </a:t>
            </a:r>
          </a:p>
          <a:p>
            <a:pPr marL="285750" indent="-285750">
              <a:buFontTx/>
              <a:buChar char="-"/>
            </a:pPr>
            <a:r>
              <a:rPr lang="vi-VN" dirty="0"/>
              <a:t>Chọn Inbound rules =&gt; new rule</a:t>
            </a:r>
          </a:p>
          <a:p>
            <a:pPr marL="285750" indent="-285750">
              <a:buFontTx/>
              <a:buChar char="-"/>
            </a:pPr>
            <a:r>
              <a:rPr lang="vi-VN" dirty="0"/>
              <a:t>Chọn port =&gt; next</a:t>
            </a:r>
            <a:endParaRPr lang="en-US" dirty="0"/>
          </a:p>
        </p:txBody>
      </p:sp>
      <p:sp>
        <p:nvSpPr>
          <p:cNvPr id="5" name="Rectangle 4">
            <a:extLst>
              <a:ext uri="{FF2B5EF4-FFF2-40B4-BE49-F238E27FC236}">
                <a16:creationId xmlns:a16="http://schemas.microsoft.com/office/drawing/2014/main" id="{EA5BB5E6-876B-3D15-15E2-E9BFAC0D6E7F}"/>
              </a:ext>
            </a:extLst>
          </p:cNvPr>
          <p:cNvSpPr/>
          <p:nvPr/>
        </p:nvSpPr>
        <p:spPr>
          <a:xfrm>
            <a:off x="737418" y="2133600"/>
            <a:ext cx="5358581" cy="398206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E18752-37AA-6F74-5878-10D49BF2F0A2}"/>
              </a:ext>
            </a:extLst>
          </p:cNvPr>
          <p:cNvSpPr/>
          <p:nvPr/>
        </p:nvSpPr>
        <p:spPr>
          <a:xfrm>
            <a:off x="6341810" y="2133600"/>
            <a:ext cx="5358581" cy="398206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05D011-BB23-D9E3-C4DB-914769335FB2}"/>
              </a:ext>
            </a:extLst>
          </p:cNvPr>
          <p:cNvSpPr txBox="1"/>
          <p:nvPr/>
        </p:nvSpPr>
        <p:spPr>
          <a:xfrm>
            <a:off x="6341810" y="511277"/>
            <a:ext cx="4807971" cy="646331"/>
          </a:xfrm>
          <a:prstGeom prst="rect">
            <a:avLst/>
          </a:prstGeom>
          <a:noFill/>
        </p:spPr>
        <p:txBody>
          <a:bodyPr wrap="square" rtlCol="0">
            <a:spAutoFit/>
          </a:bodyPr>
          <a:lstStyle/>
          <a:p>
            <a:r>
              <a:rPr lang="vi-VN" b="1" dirty="0"/>
              <a:t>Bước 3:</a:t>
            </a:r>
            <a:r>
              <a:rPr lang="vi-VN" dirty="0"/>
              <a:t> chọn TCP và nhập port bạn đã cấu hình (ví dụ: 1302) =&gt; next</a:t>
            </a:r>
            <a:endParaRPr lang="en-US" dirty="0"/>
          </a:p>
        </p:txBody>
      </p:sp>
    </p:spTree>
    <p:extLst>
      <p:ext uri="{BB962C8B-B14F-4D97-AF65-F5344CB8AC3E}">
        <p14:creationId xmlns:p14="http://schemas.microsoft.com/office/powerpoint/2010/main" val="3509628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21EFD5-8548-8910-D851-20EF9B1D74D6}"/>
              </a:ext>
            </a:extLst>
          </p:cNvPr>
          <p:cNvSpPr txBox="1"/>
          <p:nvPr/>
        </p:nvSpPr>
        <p:spPr>
          <a:xfrm>
            <a:off x="452285" y="393290"/>
            <a:ext cx="4729316" cy="646331"/>
          </a:xfrm>
          <a:prstGeom prst="rect">
            <a:avLst/>
          </a:prstGeom>
          <a:noFill/>
        </p:spPr>
        <p:txBody>
          <a:bodyPr wrap="square" rtlCol="0">
            <a:spAutoFit/>
          </a:bodyPr>
          <a:lstStyle/>
          <a:p>
            <a:r>
              <a:rPr lang="vi-VN" b="1" dirty="0"/>
              <a:t>Bước 4:</a:t>
            </a:r>
            <a:r>
              <a:rPr lang="vi-VN" dirty="0"/>
              <a:t> chọn Allow the connection =&gt; next	</a:t>
            </a:r>
            <a:endParaRPr lang="en-US" dirty="0"/>
          </a:p>
        </p:txBody>
      </p:sp>
      <p:sp>
        <p:nvSpPr>
          <p:cNvPr id="5" name="Rectangle 4">
            <a:extLst>
              <a:ext uri="{FF2B5EF4-FFF2-40B4-BE49-F238E27FC236}">
                <a16:creationId xmlns:a16="http://schemas.microsoft.com/office/drawing/2014/main" id="{E70EB52A-7DB6-96EA-6523-04E60656D550}"/>
              </a:ext>
            </a:extLst>
          </p:cNvPr>
          <p:cNvSpPr/>
          <p:nvPr/>
        </p:nvSpPr>
        <p:spPr>
          <a:xfrm>
            <a:off x="452285" y="1248696"/>
            <a:ext cx="5447068" cy="516685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9D21238-7F40-798D-891A-93E83A7B41FE}"/>
              </a:ext>
            </a:extLst>
          </p:cNvPr>
          <p:cNvSpPr/>
          <p:nvPr/>
        </p:nvSpPr>
        <p:spPr>
          <a:xfrm>
            <a:off x="6272982" y="1248697"/>
            <a:ext cx="5447068" cy="516685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E1BC7A-20D2-90D0-AD9C-9EF6F4892FF1}"/>
              </a:ext>
            </a:extLst>
          </p:cNvPr>
          <p:cNvSpPr txBox="1"/>
          <p:nvPr/>
        </p:nvSpPr>
        <p:spPr>
          <a:xfrm>
            <a:off x="6272982" y="393290"/>
            <a:ext cx="5338916" cy="369332"/>
          </a:xfrm>
          <a:prstGeom prst="rect">
            <a:avLst/>
          </a:prstGeom>
          <a:noFill/>
        </p:spPr>
        <p:txBody>
          <a:bodyPr wrap="square" rtlCol="0">
            <a:spAutoFit/>
          </a:bodyPr>
          <a:lstStyle/>
          <a:p>
            <a:r>
              <a:rPr lang="vi-VN" b="1" dirty="0"/>
              <a:t>Bước 5: </a:t>
            </a:r>
            <a:r>
              <a:rPr lang="vi-VN" dirty="0"/>
              <a:t>chọn Domain, Private, Public =&gt; next</a:t>
            </a:r>
            <a:endParaRPr lang="en-US" dirty="0"/>
          </a:p>
        </p:txBody>
      </p:sp>
    </p:spTree>
    <p:extLst>
      <p:ext uri="{BB962C8B-B14F-4D97-AF65-F5344CB8AC3E}">
        <p14:creationId xmlns:p14="http://schemas.microsoft.com/office/powerpoint/2010/main" val="76586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4D4AE-B837-291A-D6DC-832DA6E04CBA}"/>
              </a:ext>
            </a:extLst>
          </p:cNvPr>
          <p:cNvSpPr txBox="1"/>
          <p:nvPr/>
        </p:nvSpPr>
        <p:spPr>
          <a:xfrm>
            <a:off x="943897" y="422787"/>
            <a:ext cx="9625781" cy="400110"/>
          </a:xfrm>
          <a:prstGeom prst="rect">
            <a:avLst/>
          </a:prstGeom>
          <a:noFill/>
        </p:spPr>
        <p:txBody>
          <a:bodyPr wrap="square" rtlCol="0">
            <a:spAutoFit/>
          </a:bodyPr>
          <a:lstStyle/>
          <a:p>
            <a:r>
              <a:rPr lang="vi-VN" sz="2000" dirty="0">
                <a:latin typeface="+mj-lt"/>
              </a:rPr>
              <a:t>Sau khi tải xong thì mở lên chọn Download Media để tải ISO</a:t>
            </a:r>
            <a:endParaRPr lang="en-US" sz="2000" dirty="0">
              <a:latin typeface="+mj-lt"/>
            </a:endParaRPr>
          </a:p>
        </p:txBody>
      </p:sp>
      <p:sp>
        <p:nvSpPr>
          <p:cNvPr id="5" name="Rectangle 4">
            <a:extLst>
              <a:ext uri="{FF2B5EF4-FFF2-40B4-BE49-F238E27FC236}">
                <a16:creationId xmlns:a16="http://schemas.microsoft.com/office/drawing/2014/main" id="{C37A5028-0077-6895-4115-D4D29E55CA20}"/>
              </a:ext>
            </a:extLst>
          </p:cNvPr>
          <p:cNvSpPr/>
          <p:nvPr/>
        </p:nvSpPr>
        <p:spPr>
          <a:xfrm>
            <a:off x="973394" y="914400"/>
            <a:ext cx="5122606" cy="553556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EE61EA-D7F3-DEBB-BA89-2D896F5872A7}"/>
              </a:ext>
            </a:extLst>
          </p:cNvPr>
          <p:cNvSpPr/>
          <p:nvPr/>
        </p:nvSpPr>
        <p:spPr>
          <a:xfrm>
            <a:off x="6194323" y="914400"/>
            <a:ext cx="5122606" cy="552081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E15FFD5-A063-981D-3FD3-F0DE475CC696}"/>
              </a:ext>
            </a:extLst>
          </p:cNvPr>
          <p:cNvSpPr/>
          <p:nvPr/>
        </p:nvSpPr>
        <p:spPr>
          <a:xfrm>
            <a:off x="6440128" y="3775587"/>
            <a:ext cx="3333136" cy="53094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7F29A51B-20B2-D2AA-0A13-45C3B624B56E}"/>
              </a:ext>
            </a:extLst>
          </p:cNvPr>
          <p:cNvSpPr/>
          <p:nvPr/>
        </p:nvSpPr>
        <p:spPr>
          <a:xfrm>
            <a:off x="9773264" y="5791200"/>
            <a:ext cx="1258529" cy="53094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A0A2839-3CB1-03C9-072A-3A2CAB12DD86}"/>
              </a:ext>
            </a:extLst>
          </p:cNvPr>
          <p:cNvSpPr/>
          <p:nvPr/>
        </p:nvSpPr>
        <p:spPr>
          <a:xfrm>
            <a:off x="4336026" y="2787445"/>
            <a:ext cx="1573161" cy="2507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0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71889-FF89-700E-9B1E-B7EC5D005827}"/>
              </a:ext>
            </a:extLst>
          </p:cNvPr>
          <p:cNvSpPr txBox="1"/>
          <p:nvPr/>
        </p:nvSpPr>
        <p:spPr>
          <a:xfrm>
            <a:off x="707923" y="196646"/>
            <a:ext cx="10471355" cy="369332"/>
          </a:xfrm>
          <a:prstGeom prst="rect">
            <a:avLst/>
          </a:prstGeom>
          <a:noFill/>
        </p:spPr>
        <p:txBody>
          <a:bodyPr wrap="square" rtlCol="0">
            <a:spAutoFit/>
          </a:bodyPr>
          <a:lstStyle/>
          <a:p>
            <a:r>
              <a:rPr lang="vi-VN" b="1" dirty="0"/>
              <a:t>Bước 7:</a:t>
            </a:r>
            <a:r>
              <a:rPr lang="vi-VN" dirty="0"/>
              <a:t> đặt tên cho rule (ví dụ: SQL Server 1302) =&gt; finish</a:t>
            </a:r>
            <a:endParaRPr lang="en-US" dirty="0"/>
          </a:p>
        </p:txBody>
      </p:sp>
      <p:sp>
        <p:nvSpPr>
          <p:cNvPr id="5" name="Rectangle 4">
            <a:extLst>
              <a:ext uri="{FF2B5EF4-FFF2-40B4-BE49-F238E27FC236}">
                <a16:creationId xmlns:a16="http://schemas.microsoft.com/office/drawing/2014/main" id="{2528B8D8-C8DC-3EF2-279D-3CDF751847EC}"/>
              </a:ext>
            </a:extLst>
          </p:cNvPr>
          <p:cNvSpPr/>
          <p:nvPr/>
        </p:nvSpPr>
        <p:spPr>
          <a:xfrm>
            <a:off x="707923" y="704165"/>
            <a:ext cx="10776154" cy="544966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949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729244-A980-1238-6FD3-FEDD055C5DDB}"/>
              </a:ext>
            </a:extLst>
          </p:cNvPr>
          <p:cNvSpPr txBox="1"/>
          <p:nvPr/>
        </p:nvSpPr>
        <p:spPr>
          <a:xfrm>
            <a:off x="825910" y="422787"/>
            <a:ext cx="10186219" cy="1015663"/>
          </a:xfrm>
          <a:prstGeom prst="rect">
            <a:avLst/>
          </a:prstGeom>
          <a:noFill/>
        </p:spPr>
        <p:txBody>
          <a:bodyPr wrap="square" rtlCol="0">
            <a:spAutoFit/>
          </a:bodyPr>
          <a:lstStyle/>
          <a:p>
            <a:r>
              <a:rPr lang="vi-VN" sz="2000" b="1" dirty="0">
                <a:latin typeface="+mj-lt"/>
              </a:rPr>
              <a:t>Bước 8:</a:t>
            </a:r>
            <a:r>
              <a:rPr lang="vi-VN" sz="2000" dirty="0">
                <a:latin typeface="+mj-lt"/>
              </a:rPr>
              <a:t> kiểm tra SQL Server có trên port 1302 không </a:t>
            </a:r>
          </a:p>
          <a:p>
            <a:pPr marL="285750" indent="-285750">
              <a:buFontTx/>
              <a:buChar char="-"/>
            </a:pPr>
            <a:r>
              <a:rPr lang="vi-VN" sz="2000" dirty="0">
                <a:latin typeface="+mj-lt"/>
              </a:rPr>
              <a:t>mở command prompt (Win + R =&gt; nhập cmd =&gt; enter)</a:t>
            </a:r>
          </a:p>
          <a:p>
            <a:pPr marL="285750" indent="-285750">
              <a:buFontTx/>
              <a:buChar char="-"/>
            </a:pPr>
            <a:r>
              <a:rPr lang="vi-VN" sz="2000" dirty="0">
                <a:latin typeface="+mj-lt"/>
              </a:rPr>
              <a:t>Nhập lệnh netstat –ano  | findstr : 1302</a:t>
            </a:r>
            <a:endParaRPr lang="en-US" sz="2000" dirty="0">
              <a:latin typeface="+mj-lt"/>
            </a:endParaRPr>
          </a:p>
        </p:txBody>
      </p:sp>
      <p:sp>
        <p:nvSpPr>
          <p:cNvPr id="5" name="Rectangle 4">
            <a:extLst>
              <a:ext uri="{FF2B5EF4-FFF2-40B4-BE49-F238E27FC236}">
                <a16:creationId xmlns:a16="http://schemas.microsoft.com/office/drawing/2014/main" id="{CC55A947-FAF4-E134-88F9-A134DBE550E7}"/>
              </a:ext>
            </a:extLst>
          </p:cNvPr>
          <p:cNvSpPr/>
          <p:nvPr/>
        </p:nvSpPr>
        <p:spPr>
          <a:xfrm>
            <a:off x="870155" y="1597742"/>
            <a:ext cx="10451690" cy="483747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90AA69-0F4D-BE8F-95DD-DF2F3195BA2B}"/>
              </a:ext>
            </a:extLst>
          </p:cNvPr>
          <p:cNvSpPr txBox="1"/>
          <p:nvPr/>
        </p:nvSpPr>
        <p:spPr>
          <a:xfrm>
            <a:off x="648930" y="422787"/>
            <a:ext cx="4385186" cy="4370427"/>
          </a:xfrm>
          <a:prstGeom prst="rect">
            <a:avLst/>
          </a:prstGeom>
          <a:noFill/>
        </p:spPr>
        <p:txBody>
          <a:bodyPr wrap="square" rtlCol="0">
            <a:spAutoFit/>
          </a:bodyPr>
          <a:lstStyle/>
          <a:p>
            <a:r>
              <a:rPr lang="vi-VN" sz="2000" b="1" dirty="0">
                <a:latin typeface="+mj-lt"/>
              </a:rPr>
              <a:t>2. cấu hình NAT port trên router (truy cập từ internet)</a:t>
            </a:r>
          </a:p>
          <a:p>
            <a:endParaRPr lang="vi-VN" sz="2000" dirty="0">
              <a:latin typeface="+mj-lt"/>
            </a:endParaRPr>
          </a:p>
          <a:p>
            <a:r>
              <a:rPr lang="vi-VN" sz="2000" b="1" dirty="0">
                <a:latin typeface="+mj-lt"/>
              </a:rPr>
              <a:t>2.1 xác định IP máy chủ </a:t>
            </a:r>
          </a:p>
          <a:p>
            <a:pPr marL="285750" indent="-285750">
              <a:buFontTx/>
              <a:buChar char="-"/>
            </a:pPr>
            <a:r>
              <a:rPr lang="vi-VN" sz="2000" dirty="0">
                <a:latin typeface="+mj-lt"/>
              </a:rPr>
              <a:t>Mở command prompt (Win + R =&gt; nhập cmd =&gt; enter)</a:t>
            </a:r>
          </a:p>
          <a:p>
            <a:pPr marL="285750" indent="-285750">
              <a:buFontTx/>
              <a:buChar char="-"/>
            </a:pPr>
            <a:r>
              <a:rPr lang="vi-VN" sz="2000" dirty="0">
                <a:latin typeface="+mj-lt"/>
              </a:rPr>
              <a:t>Nhập lệnh ipconfig</a:t>
            </a:r>
          </a:p>
          <a:p>
            <a:pPr marL="285750" indent="-285750">
              <a:buFontTx/>
              <a:buChar char="-"/>
            </a:pPr>
            <a:r>
              <a:rPr lang="vi-VN" sz="2000" dirty="0">
                <a:latin typeface="+mj-lt"/>
              </a:rPr>
              <a:t>Tìm IPv4 address của máy cài SQL Server (Ví dụ: 192.168.1.1)</a:t>
            </a:r>
          </a:p>
          <a:p>
            <a:pPr marL="285750" indent="-285750">
              <a:buFontTx/>
              <a:buChar char="-"/>
            </a:pPr>
            <a:endParaRPr lang="vi-VN" sz="2000" dirty="0">
              <a:latin typeface="+mj-lt"/>
            </a:endParaRPr>
          </a:p>
          <a:p>
            <a:r>
              <a:rPr lang="vi-VN" sz="2000" b="1" dirty="0">
                <a:latin typeface="+mj-lt"/>
              </a:rPr>
              <a:t>2.2 yêu cầu bạn cấp quyền cho router để NAT port</a:t>
            </a:r>
          </a:p>
          <a:p>
            <a:pPr marL="285750" indent="-285750">
              <a:buFontTx/>
              <a:buChar char="-"/>
            </a:pPr>
            <a:r>
              <a:rPr lang="vi-VN" sz="2000" dirty="0">
                <a:latin typeface="+mj-lt"/>
              </a:rPr>
              <a:t>Nếu không có chuyển sang bước 3</a:t>
            </a:r>
          </a:p>
          <a:p>
            <a:endParaRPr lang="vi-VN" dirty="0"/>
          </a:p>
        </p:txBody>
      </p:sp>
      <p:sp>
        <p:nvSpPr>
          <p:cNvPr id="5" name="Rectangle 4">
            <a:extLst>
              <a:ext uri="{FF2B5EF4-FFF2-40B4-BE49-F238E27FC236}">
                <a16:creationId xmlns:a16="http://schemas.microsoft.com/office/drawing/2014/main" id="{E5394FDC-DB7D-A018-1684-851C44DE389C}"/>
              </a:ext>
            </a:extLst>
          </p:cNvPr>
          <p:cNvSpPr/>
          <p:nvPr/>
        </p:nvSpPr>
        <p:spPr>
          <a:xfrm>
            <a:off x="5034116" y="351472"/>
            <a:ext cx="6990735" cy="560687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929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72E17-2CA7-99CE-C0D1-5545C1620FB1}"/>
              </a:ext>
            </a:extLst>
          </p:cNvPr>
          <p:cNvSpPr txBox="1"/>
          <p:nvPr/>
        </p:nvSpPr>
        <p:spPr>
          <a:xfrm>
            <a:off x="766916" y="353961"/>
            <a:ext cx="10382865" cy="5940088"/>
          </a:xfrm>
          <a:prstGeom prst="rect">
            <a:avLst/>
          </a:prstGeom>
          <a:noFill/>
        </p:spPr>
        <p:txBody>
          <a:bodyPr wrap="square" rtlCol="0">
            <a:spAutoFit/>
          </a:bodyPr>
          <a:lstStyle/>
          <a:p>
            <a:r>
              <a:rPr lang="vi-VN" sz="2000" b="1" dirty="0">
                <a:latin typeface="+mj-lt"/>
              </a:rPr>
              <a:t>3. nếu không thể NAT port trên router – dùng VPN Tunnel</a:t>
            </a:r>
            <a:r>
              <a:rPr lang="vi-VN" sz="2000" dirty="0">
                <a:latin typeface="+mj-lt"/>
              </a:rPr>
              <a:t>	</a:t>
            </a:r>
          </a:p>
          <a:p>
            <a:endParaRPr lang="vi-VN" sz="2000" dirty="0">
              <a:latin typeface="+mj-lt"/>
            </a:endParaRPr>
          </a:p>
          <a:p>
            <a:r>
              <a:rPr lang="vi-VN" sz="2000" b="1" dirty="0">
                <a:latin typeface="+mj-lt"/>
              </a:rPr>
              <a:t>Bước 1: cài đặt Tailscale VPN để truy cập SQL Server từ xa</a:t>
            </a:r>
          </a:p>
          <a:p>
            <a:pPr marL="285750" indent="-285750">
              <a:buFontTx/>
              <a:buChar char="-"/>
            </a:pPr>
            <a:r>
              <a:rPr lang="vi-VN" sz="2000" dirty="0">
                <a:latin typeface="+mj-lt"/>
              </a:rPr>
              <a:t>tải </a:t>
            </a:r>
            <a:r>
              <a:rPr lang="en-US" sz="2000" dirty="0" err="1">
                <a:latin typeface="+mj-lt"/>
                <a:cs typeface="Times New Roman" panose="02020603050405020304" pitchFamily="18" charset="0"/>
              </a:rPr>
              <a:t>Tailscale</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tại</a:t>
            </a:r>
            <a:r>
              <a:rPr lang="en-US" sz="2000" dirty="0">
                <a:latin typeface="+mj-lt"/>
                <a:cs typeface="Times New Roman" panose="02020603050405020304" pitchFamily="18" charset="0"/>
              </a:rPr>
              <a:t>: </a:t>
            </a:r>
            <a:r>
              <a:rPr lang="en-US" sz="2000" dirty="0">
                <a:latin typeface="+mj-lt"/>
                <a:cs typeface="Times New Roman" panose="02020603050405020304" pitchFamily="18" charset="0"/>
                <a:hlinkClick r:id="rId2"/>
              </a:rPr>
              <a:t>https://tailscale.com/download</a:t>
            </a:r>
            <a:endParaRPr lang="vi-VN" sz="2000" dirty="0">
              <a:latin typeface="+mj-lt"/>
              <a:cs typeface="Times New Roman" panose="02020603050405020304" pitchFamily="18" charset="0"/>
            </a:endParaRPr>
          </a:p>
          <a:p>
            <a:pPr marL="285750" indent="-285750">
              <a:buFontTx/>
              <a:buChar char="-"/>
            </a:pPr>
            <a:r>
              <a:rPr lang="en-US" sz="2000" dirty="0">
                <a:latin typeface="+mj-lt"/>
              </a:rPr>
              <a:t>Cài </a:t>
            </a:r>
            <a:r>
              <a:rPr lang="en-US" sz="2000" dirty="0" err="1">
                <a:latin typeface="+mj-lt"/>
              </a:rPr>
              <a:t>đặt</a:t>
            </a:r>
            <a:r>
              <a:rPr lang="en-US" sz="2000" dirty="0">
                <a:latin typeface="+mj-lt"/>
              </a:rPr>
              <a:t> </a:t>
            </a:r>
            <a:r>
              <a:rPr lang="en-US" sz="2000" dirty="0" err="1">
                <a:latin typeface="+mj-lt"/>
              </a:rPr>
              <a:t>Tailscale</a:t>
            </a:r>
            <a:r>
              <a:rPr lang="en-US" sz="2000" dirty="0">
                <a:latin typeface="+mj-lt"/>
              </a:rPr>
              <a:t> </a:t>
            </a:r>
            <a:r>
              <a:rPr lang="en-US" sz="2000" dirty="0" err="1">
                <a:latin typeface="+mj-lt"/>
              </a:rPr>
              <a:t>và</a:t>
            </a:r>
            <a:r>
              <a:rPr lang="en-US" sz="2000" dirty="0">
                <a:latin typeface="+mj-lt"/>
              </a:rPr>
              <a:t> </a:t>
            </a:r>
            <a:r>
              <a:rPr lang="en-US" sz="2000" dirty="0" err="1">
                <a:latin typeface="+mj-lt"/>
              </a:rPr>
              <a:t>đăng</a:t>
            </a:r>
            <a:r>
              <a:rPr lang="en-US" sz="2000" dirty="0">
                <a:latin typeface="+mj-lt"/>
              </a:rPr>
              <a:t> </a:t>
            </a:r>
            <a:r>
              <a:rPr lang="en-US" sz="2000" dirty="0" err="1">
                <a:latin typeface="+mj-lt"/>
              </a:rPr>
              <a:t>nhập</a:t>
            </a:r>
            <a:r>
              <a:rPr lang="en-US" sz="2000" dirty="0">
                <a:latin typeface="+mj-lt"/>
              </a:rPr>
              <a:t> </a:t>
            </a:r>
            <a:r>
              <a:rPr lang="en-US" sz="2000" dirty="0" err="1">
                <a:latin typeface="+mj-lt"/>
              </a:rPr>
              <a:t>bằng</a:t>
            </a:r>
            <a:r>
              <a:rPr lang="en-US" sz="2000" dirty="0">
                <a:latin typeface="+mj-lt"/>
              </a:rPr>
              <a:t> </a:t>
            </a:r>
            <a:r>
              <a:rPr lang="en-US" sz="2000" dirty="0" err="1">
                <a:latin typeface="+mj-lt"/>
              </a:rPr>
              <a:t>tài</a:t>
            </a:r>
            <a:r>
              <a:rPr lang="en-US" sz="2000" dirty="0">
                <a:latin typeface="+mj-lt"/>
              </a:rPr>
              <a:t> </a:t>
            </a:r>
            <a:r>
              <a:rPr lang="en-US" sz="2000" dirty="0" err="1">
                <a:latin typeface="+mj-lt"/>
              </a:rPr>
              <a:t>khoản</a:t>
            </a:r>
            <a:r>
              <a:rPr lang="en-US" sz="2000" dirty="0">
                <a:latin typeface="+mj-lt"/>
              </a:rPr>
              <a:t> Google/Microsoft/GitHub</a:t>
            </a:r>
            <a:endParaRPr lang="vi-VN" sz="2000" dirty="0">
              <a:latin typeface="+mj-lt"/>
              <a:cs typeface="Times New Roman" panose="02020603050405020304" pitchFamily="18" charset="0"/>
            </a:endParaRPr>
          </a:p>
          <a:p>
            <a:pPr marL="285750" indent="-285750">
              <a:buFontTx/>
              <a:buChar char="-"/>
            </a:pPr>
            <a:r>
              <a:rPr lang="en-US" sz="2000" dirty="0">
                <a:latin typeface="+mj-lt"/>
              </a:rPr>
              <a:t>Khi </a:t>
            </a:r>
            <a:r>
              <a:rPr lang="en-US" sz="2000" dirty="0" err="1">
                <a:latin typeface="+mj-lt"/>
              </a:rPr>
              <a:t>đăng</a:t>
            </a:r>
            <a:r>
              <a:rPr lang="en-US" sz="2000" dirty="0">
                <a:latin typeface="+mj-lt"/>
              </a:rPr>
              <a:t> </a:t>
            </a:r>
            <a:r>
              <a:rPr lang="en-US" sz="2000" dirty="0" err="1">
                <a:latin typeface="+mj-lt"/>
              </a:rPr>
              <a:t>nhập</a:t>
            </a:r>
            <a:r>
              <a:rPr lang="en-US" sz="2000" dirty="0">
                <a:latin typeface="+mj-lt"/>
              </a:rPr>
              <a:t> </a:t>
            </a:r>
            <a:r>
              <a:rPr lang="en-US" sz="2000" dirty="0" err="1">
                <a:latin typeface="+mj-lt"/>
              </a:rPr>
              <a:t>xong</a:t>
            </a:r>
            <a:r>
              <a:rPr lang="en-US" sz="2000" dirty="0">
                <a:latin typeface="+mj-lt"/>
              </a:rPr>
              <a:t>, </a:t>
            </a:r>
            <a:r>
              <a:rPr lang="en-US" sz="2000" dirty="0" err="1">
                <a:latin typeface="+mj-lt"/>
              </a:rPr>
              <a:t>máy</a:t>
            </a:r>
            <a:r>
              <a:rPr lang="en-US" sz="2000" dirty="0">
                <a:latin typeface="+mj-lt"/>
              </a:rPr>
              <a:t> </a:t>
            </a:r>
            <a:r>
              <a:rPr lang="en-US" sz="2000" dirty="0" err="1">
                <a:latin typeface="+mj-lt"/>
              </a:rPr>
              <a:t>sẽ</a:t>
            </a:r>
            <a:r>
              <a:rPr lang="en-US" sz="2000" dirty="0">
                <a:latin typeface="+mj-lt"/>
              </a:rPr>
              <a:t> </a:t>
            </a:r>
            <a:r>
              <a:rPr lang="en-US" sz="2000" dirty="0" err="1">
                <a:latin typeface="+mj-lt"/>
              </a:rPr>
              <a:t>có</a:t>
            </a:r>
            <a:r>
              <a:rPr lang="en-US" sz="2000" dirty="0">
                <a:latin typeface="+mj-lt"/>
              </a:rPr>
              <a:t> </a:t>
            </a:r>
            <a:r>
              <a:rPr lang="en-US" sz="2000" dirty="0" err="1">
                <a:latin typeface="+mj-lt"/>
              </a:rPr>
              <a:t>một</a:t>
            </a:r>
            <a:r>
              <a:rPr lang="en-US" sz="2000" dirty="0">
                <a:latin typeface="+mj-lt"/>
              </a:rPr>
              <a:t> IP </a:t>
            </a:r>
            <a:r>
              <a:rPr lang="en-US" sz="2000" dirty="0" err="1">
                <a:latin typeface="+mj-lt"/>
              </a:rPr>
              <a:t>nội</a:t>
            </a:r>
            <a:r>
              <a:rPr lang="en-US" sz="2000" dirty="0">
                <a:latin typeface="+mj-lt"/>
              </a:rPr>
              <a:t> </a:t>
            </a:r>
            <a:r>
              <a:rPr lang="en-US" sz="2000" dirty="0" err="1">
                <a:latin typeface="+mj-lt"/>
              </a:rPr>
              <a:t>bộ</a:t>
            </a:r>
            <a:r>
              <a:rPr lang="en-US" sz="2000" dirty="0">
                <a:latin typeface="+mj-lt"/>
              </a:rPr>
              <a:t> VPN</a:t>
            </a:r>
            <a:r>
              <a:rPr lang="vi-VN" sz="2000" dirty="0">
                <a:latin typeface="+mj-lt"/>
              </a:rPr>
              <a:t> (ví dụ: 100.64.x.x)</a:t>
            </a:r>
          </a:p>
          <a:p>
            <a:pPr marL="285750" indent="-285750">
              <a:buFontTx/>
              <a:buChar char="-"/>
            </a:pPr>
            <a:endParaRPr lang="vi-VN" sz="2000" b="1" dirty="0">
              <a:latin typeface="+mj-lt"/>
              <a:cs typeface="Times New Roman" panose="02020603050405020304" pitchFamily="18" charset="0"/>
            </a:endParaRPr>
          </a:p>
          <a:p>
            <a:r>
              <a:rPr lang="vi-VN" sz="2000" b="1" dirty="0">
                <a:latin typeface="+mj-lt"/>
                <a:cs typeface="Times New Roman" panose="02020603050405020304" pitchFamily="18" charset="0"/>
              </a:rPr>
              <a:t>Bước 2: cấu hình SQL Server để chấp nhận kết nối từ Tailscale</a:t>
            </a:r>
          </a:p>
          <a:p>
            <a:pPr marL="342900" indent="-342900">
              <a:buFont typeface="Wingdings" panose="05000000000000000000" pitchFamily="2" charset="2"/>
              <a:buChar char="v"/>
            </a:pPr>
            <a:r>
              <a:rPr lang="en-US" sz="2000" dirty="0" err="1">
                <a:latin typeface="+mj-lt"/>
                <a:cs typeface="Times New Roman" panose="02020603050405020304" pitchFamily="18" charset="0"/>
              </a:rPr>
              <a:t>Mở</a:t>
            </a:r>
            <a:r>
              <a:rPr lang="en-US" sz="2000" dirty="0">
                <a:latin typeface="+mj-lt"/>
                <a:cs typeface="Times New Roman" panose="02020603050405020304" pitchFamily="18" charset="0"/>
              </a:rPr>
              <a:t> SQL Server Configuration Manager</a:t>
            </a:r>
            <a:endParaRPr lang="vi-VN" sz="2000" dirty="0">
              <a:latin typeface="+mj-lt"/>
              <a:cs typeface="Times New Roman" panose="02020603050405020304" pitchFamily="18" charset="0"/>
            </a:endParaRPr>
          </a:p>
          <a:p>
            <a:pPr marL="342900" indent="-342900">
              <a:buFontTx/>
              <a:buChar char="-"/>
            </a:pPr>
            <a:r>
              <a:rPr lang="en-US" sz="2000" dirty="0" err="1">
                <a:latin typeface="+mj-lt"/>
                <a:cs typeface="Times New Roman" panose="02020603050405020304" pitchFamily="18" charset="0"/>
              </a:rPr>
              <a:t>Vào</a:t>
            </a:r>
            <a:r>
              <a:rPr lang="en-US" sz="2000" dirty="0">
                <a:latin typeface="+mj-lt"/>
                <a:cs typeface="Times New Roman" panose="02020603050405020304" pitchFamily="18" charset="0"/>
              </a:rPr>
              <a:t> SQL Server Configuration Manager → SQL Server Network Configuration</a:t>
            </a:r>
            <a:endParaRPr lang="vi-VN" sz="2000" dirty="0">
              <a:latin typeface="+mj-lt"/>
              <a:cs typeface="Times New Roman" panose="02020603050405020304" pitchFamily="18" charset="0"/>
            </a:endParaRPr>
          </a:p>
          <a:p>
            <a:pPr marL="342900" indent="-342900">
              <a:buFontTx/>
              <a:buChar char="-"/>
            </a:pPr>
            <a:r>
              <a:rPr lang="en-US" sz="2000" dirty="0" err="1">
                <a:latin typeface="+mj-lt"/>
                <a:cs typeface="Times New Roman" panose="02020603050405020304" pitchFamily="18" charset="0"/>
              </a:rPr>
              <a:t>Chọn</a:t>
            </a:r>
            <a:r>
              <a:rPr lang="en-US" sz="2000" dirty="0">
                <a:latin typeface="+mj-lt"/>
                <a:cs typeface="Times New Roman" panose="02020603050405020304" pitchFamily="18" charset="0"/>
              </a:rPr>
              <a:t> Protocols for SQL Server → </a:t>
            </a:r>
            <a:r>
              <a:rPr lang="en-US" sz="2000" dirty="0" err="1">
                <a:latin typeface="+mj-lt"/>
                <a:cs typeface="Times New Roman" panose="02020603050405020304" pitchFamily="18" charset="0"/>
              </a:rPr>
              <a:t>Bật</a:t>
            </a:r>
            <a:r>
              <a:rPr lang="en-US" sz="2000" dirty="0">
                <a:latin typeface="+mj-lt"/>
                <a:cs typeface="Times New Roman" panose="02020603050405020304" pitchFamily="18" charset="0"/>
              </a:rPr>
              <a:t> TCP/IP</a:t>
            </a:r>
            <a:endParaRPr lang="vi-VN" sz="2000" dirty="0">
              <a:latin typeface="+mj-lt"/>
              <a:cs typeface="Times New Roman" panose="02020603050405020304" pitchFamily="18" charset="0"/>
            </a:endParaRPr>
          </a:p>
          <a:p>
            <a:pPr marL="342900" indent="-342900">
              <a:buFontTx/>
              <a:buChar char="-"/>
            </a:pPr>
            <a:r>
              <a:rPr lang="en-US" sz="2000" dirty="0">
                <a:latin typeface="+mj-lt"/>
                <a:cs typeface="Times New Roman" panose="02020603050405020304" pitchFamily="18" charset="0"/>
              </a:rPr>
              <a:t>Restart SQL Server </a:t>
            </a:r>
            <a:r>
              <a:rPr lang="en-US" sz="2000" dirty="0" err="1">
                <a:latin typeface="+mj-lt"/>
                <a:cs typeface="Times New Roman" panose="02020603050405020304" pitchFamily="18" charset="0"/>
              </a:rPr>
              <a:t>để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áp</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dụng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thay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đổi</a:t>
            </a:r>
            <a:endParaRPr lang="vi-VN" sz="2000" dirty="0">
              <a:latin typeface="+mj-lt"/>
              <a:cs typeface="Times New Roman" panose="02020603050405020304" pitchFamily="18" charset="0"/>
            </a:endParaRPr>
          </a:p>
          <a:p>
            <a:pPr marL="342900" indent="-342900">
              <a:buFontTx/>
              <a:buChar char="-"/>
            </a:pPr>
            <a:endParaRPr lang="vi-VN" sz="2000" dirty="0">
              <a:latin typeface="+mj-lt"/>
              <a:cs typeface="Times New Roman" panose="02020603050405020304" pitchFamily="18" charset="0"/>
            </a:endParaRPr>
          </a:p>
          <a:p>
            <a:r>
              <a:rPr lang="vi-VN" sz="2000" b="1" dirty="0">
                <a:latin typeface="+mj-lt"/>
                <a:cs typeface="Times New Roman" panose="02020603050405020304" pitchFamily="18" charset="0"/>
              </a:rPr>
              <a:t>Bước 3: </a:t>
            </a:r>
            <a:r>
              <a:rPr lang="en-US" sz="2000" b="1" dirty="0">
                <a:latin typeface="+mj-lt"/>
              </a:rPr>
              <a:t>Cài </a:t>
            </a:r>
            <a:r>
              <a:rPr lang="en-US" sz="2000" b="1" dirty="0" err="1">
                <a:latin typeface="+mj-lt"/>
              </a:rPr>
              <a:t>đặt</a:t>
            </a:r>
            <a:r>
              <a:rPr lang="en-US" sz="2000" b="1" dirty="0">
                <a:latin typeface="+mj-lt"/>
              </a:rPr>
              <a:t> </a:t>
            </a:r>
            <a:r>
              <a:rPr lang="en-US" sz="2000" b="1" dirty="0" err="1">
                <a:latin typeface="+mj-lt"/>
              </a:rPr>
              <a:t>Tailscale</a:t>
            </a:r>
            <a:r>
              <a:rPr lang="en-US" sz="2000" b="1" dirty="0">
                <a:latin typeface="+mj-lt"/>
              </a:rPr>
              <a:t> </a:t>
            </a:r>
            <a:r>
              <a:rPr lang="en-US" sz="2000" b="1" dirty="0" err="1">
                <a:latin typeface="+mj-lt"/>
              </a:rPr>
              <a:t>trên</a:t>
            </a:r>
            <a:r>
              <a:rPr lang="en-US" sz="2000" b="1" dirty="0">
                <a:latin typeface="+mj-lt"/>
              </a:rPr>
              <a:t> </a:t>
            </a:r>
            <a:r>
              <a:rPr lang="en-US" sz="2000" b="1" dirty="0" err="1">
                <a:latin typeface="+mj-lt"/>
              </a:rPr>
              <a:t>máy</a:t>
            </a:r>
            <a:r>
              <a:rPr lang="en-US" sz="2000" b="1" dirty="0">
                <a:latin typeface="+mj-lt"/>
              </a:rPr>
              <a:t> </a:t>
            </a:r>
            <a:r>
              <a:rPr lang="en-US" sz="2000" b="1" dirty="0" err="1">
                <a:latin typeface="+mj-lt"/>
              </a:rPr>
              <a:t>khách</a:t>
            </a:r>
            <a:r>
              <a:rPr lang="en-US" sz="2000" b="1" dirty="0">
                <a:latin typeface="+mj-lt"/>
              </a:rPr>
              <a:t> (</a:t>
            </a:r>
            <a:r>
              <a:rPr lang="en-US" sz="2000" b="1" dirty="0" err="1">
                <a:latin typeface="+mj-lt"/>
              </a:rPr>
              <a:t>máy</a:t>
            </a:r>
            <a:r>
              <a:rPr lang="en-US" sz="2000" b="1" dirty="0">
                <a:latin typeface="+mj-lt"/>
              </a:rPr>
              <a:t> </a:t>
            </a:r>
            <a:r>
              <a:rPr lang="en-US" sz="2000" b="1" dirty="0" err="1">
                <a:latin typeface="+mj-lt"/>
              </a:rPr>
              <a:t>truy</a:t>
            </a:r>
            <a:r>
              <a:rPr lang="en-US" sz="2000" b="1" dirty="0">
                <a:latin typeface="+mj-lt"/>
              </a:rPr>
              <a:t> </a:t>
            </a:r>
            <a:r>
              <a:rPr lang="en-US" sz="2000" b="1" dirty="0" err="1">
                <a:latin typeface="+mj-lt"/>
              </a:rPr>
              <a:t>cập</a:t>
            </a:r>
            <a:r>
              <a:rPr lang="en-US" sz="2000" b="1" dirty="0">
                <a:latin typeface="+mj-lt"/>
              </a:rPr>
              <a:t> </a:t>
            </a:r>
            <a:r>
              <a:rPr lang="en-US" sz="2000" b="1" dirty="0" err="1">
                <a:latin typeface="+mj-lt"/>
              </a:rPr>
              <a:t>từ</a:t>
            </a:r>
            <a:r>
              <a:rPr lang="en-US" sz="2000" b="1" dirty="0">
                <a:latin typeface="+mj-lt"/>
              </a:rPr>
              <a:t> xa)</a:t>
            </a:r>
            <a:endParaRPr lang="vi-VN" sz="2000" b="1" dirty="0">
              <a:latin typeface="+mj-lt"/>
              <a:cs typeface="Times New Roman" panose="02020603050405020304" pitchFamily="18" charset="0"/>
            </a:endParaRPr>
          </a:p>
          <a:p>
            <a:pPr marL="342900" indent="-342900">
              <a:buFont typeface="Wingdings" panose="05000000000000000000" pitchFamily="2" charset="2"/>
              <a:buChar char="v"/>
            </a:pPr>
            <a:r>
              <a:rPr lang="en-US" sz="2000" dirty="0" err="1">
                <a:latin typeface="+mj-lt"/>
              </a:rPr>
              <a:t>Trên</a:t>
            </a:r>
            <a:r>
              <a:rPr lang="en-US" sz="2000" dirty="0">
                <a:latin typeface="+mj-lt"/>
              </a:rPr>
              <a:t> </a:t>
            </a:r>
            <a:r>
              <a:rPr lang="en-US" sz="2000" dirty="0" err="1">
                <a:latin typeface="+mj-lt"/>
              </a:rPr>
              <a:t>máy</a:t>
            </a:r>
            <a:r>
              <a:rPr lang="en-US" sz="2000" dirty="0">
                <a:latin typeface="+mj-lt"/>
              </a:rPr>
              <a:t> </a:t>
            </a:r>
            <a:r>
              <a:rPr lang="en-US" sz="2000" dirty="0" err="1">
                <a:latin typeface="+mj-lt"/>
              </a:rPr>
              <a:t>tính</a:t>
            </a:r>
            <a:r>
              <a:rPr lang="en-US" sz="2000" dirty="0">
                <a:latin typeface="+mj-lt"/>
              </a:rPr>
              <a:t> </a:t>
            </a:r>
            <a:r>
              <a:rPr lang="en-US" sz="2000" dirty="0" err="1">
                <a:latin typeface="+mj-lt"/>
              </a:rPr>
              <a:t>cần</a:t>
            </a:r>
            <a:r>
              <a:rPr lang="en-US" sz="2000" dirty="0">
                <a:latin typeface="+mj-lt"/>
              </a:rPr>
              <a:t> </a:t>
            </a:r>
            <a:r>
              <a:rPr lang="en-US" sz="2000" dirty="0" err="1">
                <a:latin typeface="+mj-lt"/>
              </a:rPr>
              <a:t>kết</a:t>
            </a:r>
            <a:r>
              <a:rPr lang="en-US" sz="2000" dirty="0">
                <a:latin typeface="+mj-lt"/>
              </a:rPr>
              <a:t> </a:t>
            </a:r>
            <a:r>
              <a:rPr lang="en-US" sz="2000" dirty="0" err="1">
                <a:latin typeface="+mj-lt"/>
              </a:rPr>
              <a:t>nối</a:t>
            </a:r>
            <a:r>
              <a:rPr lang="en-US" sz="2000" dirty="0">
                <a:latin typeface="+mj-lt"/>
              </a:rPr>
              <a:t> SQL Server </a:t>
            </a:r>
            <a:r>
              <a:rPr lang="en-US" sz="2000" dirty="0" err="1">
                <a:latin typeface="+mj-lt"/>
              </a:rPr>
              <a:t>từ</a:t>
            </a:r>
            <a:r>
              <a:rPr lang="en-US" sz="2000" dirty="0">
                <a:latin typeface="+mj-lt"/>
              </a:rPr>
              <a:t> xa</a:t>
            </a:r>
            <a:endParaRPr lang="vi-VN" sz="2000" dirty="0">
              <a:latin typeface="+mj-lt"/>
              <a:cs typeface="Times New Roman" panose="02020603050405020304" pitchFamily="18" charset="0"/>
            </a:endParaRPr>
          </a:p>
          <a:p>
            <a:pPr marL="342900" indent="-342900">
              <a:buFontTx/>
              <a:buChar char="-"/>
            </a:pPr>
            <a:r>
              <a:rPr lang="vi-VN" sz="2000" dirty="0">
                <a:latin typeface="+mj-lt"/>
                <a:cs typeface="Times New Roman" panose="02020603050405020304" pitchFamily="18" charset="0"/>
              </a:rPr>
              <a:t>Tải và cài đặt Tailscale giống như trên máy chủ</a:t>
            </a:r>
          </a:p>
          <a:p>
            <a:pPr marL="342900" indent="-342900">
              <a:buFontTx/>
              <a:buChar char="-"/>
            </a:pPr>
            <a:r>
              <a:rPr lang="en-US" sz="2000" dirty="0" err="1">
                <a:latin typeface="+mj-lt"/>
                <a:cs typeface="Times New Roman" panose="02020603050405020304" pitchFamily="18" charset="0"/>
              </a:rPr>
              <a:t>Đăng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nhập</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cùng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tài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khoản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máy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này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tham</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gia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vào</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mạng</a:t>
            </a:r>
            <a:r>
              <a:rPr lang="en-US" sz="2000" dirty="0">
                <a:latin typeface="+mj-lt"/>
                <a:cs typeface="Times New Roman" panose="02020603050405020304" pitchFamily="18" charset="0"/>
              </a:rPr>
              <a:t> VPN</a:t>
            </a:r>
            <a:endParaRPr lang="vi-VN" sz="2000" dirty="0">
              <a:latin typeface="+mj-lt"/>
              <a:cs typeface="Times New Roman" panose="02020603050405020304" pitchFamily="18" charset="0"/>
            </a:endParaRPr>
          </a:p>
          <a:p>
            <a:pPr marL="342900" indent="-342900">
              <a:buFontTx/>
              <a:buChar char="-"/>
            </a:pPr>
            <a:r>
              <a:rPr lang="vi-VN" sz="2000" dirty="0">
                <a:latin typeface="+mj-lt"/>
                <a:cs typeface="Times New Roman" panose="02020603050405020304" pitchFamily="18" charset="0"/>
              </a:rPr>
              <a:t>Mở command prompt =&gt; nhập tailscale ip -4 (</a:t>
            </a:r>
            <a:r>
              <a:rPr lang="en-US" sz="2000" dirty="0" err="1">
                <a:latin typeface="+mj-lt"/>
                <a:cs typeface="Times New Roman" panose="02020603050405020304" pitchFamily="18" charset="0"/>
              </a:rPr>
              <a:t>giúp</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kiểm</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tra</a:t>
            </a:r>
            <a:r>
              <a:rPr lang="en-US" sz="2000" dirty="0">
                <a:latin typeface="+mj-lt"/>
                <a:cs typeface="Times New Roman" panose="02020603050405020304" pitchFamily="18" charset="0"/>
              </a:rPr>
              <a:t> IP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SQL Server </a:t>
            </a:r>
            <a:r>
              <a:rPr lang="en-US" sz="2000" dirty="0" err="1">
                <a:latin typeface="+mj-lt"/>
                <a:cs typeface="Times New Roman" panose="02020603050405020304" pitchFamily="18" charset="0"/>
              </a:rPr>
              <a:t>trong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mạng</a:t>
            </a:r>
            <a:r>
              <a:rPr lang="en-US" sz="2000" dirty="0">
                <a:latin typeface="+mj-lt"/>
                <a:cs typeface="Times New Roman" panose="02020603050405020304" pitchFamily="18" charset="0"/>
              </a:rPr>
              <a:t> </a:t>
            </a:r>
            <a:r>
              <a:rPr lang="vi-VN" sz="2000" dirty="0">
                <a:latin typeface="+mj-lt"/>
                <a:cs typeface="Times New Roman" panose="02020603050405020304" pitchFamily="18" charset="0"/>
              </a:rPr>
              <a:t>Tailscale)</a:t>
            </a:r>
          </a:p>
        </p:txBody>
      </p:sp>
    </p:spTree>
    <p:extLst>
      <p:ext uri="{BB962C8B-B14F-4D97-AF65-F5344CB8AC3E}">
        <p14:creationId xmlns:p14="http://schemas.microsoft.com/office/powerpoint/2010/main" val="3484012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AB3DCA-D83C-7BF4-CD03-35FC281DFE86}"/>
              </a:ext>
            </a:extLst>
          </p:cNvPr>
          <p:cNvSpPr txBox="1"/>
          <p:nvPr/>
        </p:nvSpPr>
        <p:spPr>
          <a:xfrm>
            <a:off x="629264" y="530942"/>
            <a:ext cx="10726993" cy="2554545"/>
          </a:xfrm>
          <a:prstGeom prst="rect">
            <a:avLst/>
          </a:prstGeom>
          <a:noFill/>
        </p:spPr>
        <p:txBody>
          <a:bodyPr wrap="square" rtlCol="0">
            <a:spAutoFit/>
          </a:bodyPr>
          <a:lstStyle/>
          <a:p>
            <a:r>
              <a:rPr lang="vi-VN" sz="2000" b="1" dirty="0">
                <a:latin typeface="+mj-lt"/>
              </a:rPr>
              <a:t>Bước 4: </a:t>
            </a:r>
            <a:r>
              <a:rPr lang="fr-FR" sz="2000" b="1" dirty="0" err="1">
                <a:latin typeface="+mj-lt"/>
              </a:rPr>
              <a:t>Kết</a:t>
            </a:r>
            <a:r>
              <a:rPr lang="fr-FR" sz="2000" b="1" dirty="0">
                <a:latin typeface="+mj-lt"/>
              </a:rPr>
              <a:t> </a:t>
            </a:r>
            <a:r>
              <a:rPr lang="fr-FR" sz="2000" b="1" dirty="0" err="1">
                <a:latin typeface="+mj-lt"/>
              </a:rPr>
              <a:t>nối</a:t>
            </a:r>
            <a:r>
              <a:rPr lang="fr-FR" sz="2000" b="1" dirty="0">
                <a:latin typeface="+mj-lt"/>
              </a:rPr>
              <a:t> SQL Server </a:t>
            </a:r>
            <a:r>
              <a:rPr lang="fr-FR" sz="2000" b="1" dirty="0" err="1">
                <a:latin typeface="+mj-lt"/>
              </a:rPr>
              <a:t>từ</a:t>
            </a:r>
            <a:r>
              <a:rPr lang="fr-FR" sz="2000" b="1" dirty="0">
                <a:latin typeface="+mj-lt"/>
              </a:rPr>
              <a:t> </a:t>
            </a:r>
            <a:r>
              <a:rPr lang="fr-FR" sz="2000" b="1" dirty="0" err="1">
                <a:latin typeface="+mj-lt"/>
              </a:rPr>
              <a:t>xa</a:t>
            </a:r>
            <a:r>
              <a:rPr lang="fr-FR" sz="2000" b="1" dirty="0">
                <a:latin typeface="+mj-lt"/>
              </a:rPr>
              <a:t> qua </a:t>
            </a:r>
            <a:r>
              <a:rPr lang="fr-FR" sz="2000" b="1" dirty="0" err="1">
                <a:latin typeface="+mj-lt"/>
              </a:rPr>
              <a:t>Tailscale</a:t>
            </a:r>
            <a:endParaRPr lang="vi-VN" sz="2000" b="1" dirty="0">
              <a:latin typeface="+mj-lt"/>
            </a:endParaRPr>
          </a:p>
          <a:p>
            <a:pPr marL="285750" indent="-285750">
              <a:buFont typeface="Wingdings" panose="05000000000000000000" pitchFamily="2" charset="2"/>
              <a:buChar char="v"/>
            </a:pPr>
            <a:r>
              <a:rPr lang="en-US" sz="2000" dirty="0" err="1">
                <a:latin typeface="+mj-lt"/>
              </a:rPr>
              <a:t>Trên</a:t>
            </a:r>
            <a:r>
              <a:rPr lang="en-US" sz="2000" dirty="0">
                <a:latin typeface="+mj-lt"/>
              </a:rPr>
              <a:t> </a:t>
            </a:r>
            <a:r>
              <a:rPr lang="en-US" sz="2000" dirty="0" err="1">
                <a:latin typeface="+mj-lt"/>
              </a:rPr>
              <a:t>máy</a:t>
            </a:r>
            <a:r>
              <a:rPr lang="en-US" sz="2000" dirty="0">
                <a:latin typeface="+mj-lt"/>
              </a:rPr>
              <a:t> </a:t>
            </a:r>
            <a:r>
              <a:rPr lang="en-US" sz="2000" dirty="0" err="1">
                <a:latin typeface="+mj-lt"/>
              </a:rPr>
              <a:t>khách</a:t>
            </a:r>
            <a:r>
              <a:rPr lang="en-US" sz="2000" dirty="0">
                <a:latin typeface="+mj-lt"/>
              </a:rPr>
              <a:t> (</a:t>
            </a:r>
            <a:r>
              <a:rPr lang="en-US" sz="2000" dirty="0" err="1">
                <a:latin typeface="+mj-lt"/>
              </a:rPr>
              <a:t>máy</a:t>
            </a:r>
            <a:r>
              <a:rPr lang="en-US" sz="2000" dirty="0">
                <a:latin typeface="+mj-lt"/>
              </a:rPr>
              <a:t> </a:t>
            </a:r>
            <a:r>
              <a:rPr lang="en-US" sz="2000" dirty="0" err="1">
                <a:latin typeface="+mj-lt"/>
              </a:rPr>
              <a:t>cần</a:t>
            </a:r>
            <a:r>
              <a:rPr lang="en-US" sz="2000" dirty="0">
                <a:latin typeface="+mj-lt"/>
              </a:rPr>
              <a:t> </a:t>
            </a:r>
            <a:r>
              <a:rPr lang="en-US" sz="2000" dirty="0" err="1">
                <a:latin typeface="+mj-lt"/>
              </a:rPr>
              <a:t>truy</a:t>
            </a:r>
            <a:r>
              <a:rPr lang="en-US" sz="2000" dirty="0">
                <a:latin typeface="+mj-lt"/>
              </a:rPr>
              <a:t> </a:t>
            </a:r>
            <a:r>
              <a:rPr lang="en-US" sz="2000" dirty="0" err="1">
                <a:latin typeface="+mj-lt"/>
              </a:rPr>
              <a:t>cập</a:t>
            </a:r>
            <a:r>
              <a:rPr lang="en-US" sz="2000" dirty="0">
                <a:latin typeface="+mj-lt"/>
              </a:rPr>
              <a:t> SQL Server)</a:t>
            </a:r>
            <a:endParaRPr lang="vi-VN" sz="2000" dirty="0">
              <a:latin typeface="+mj-lt"/>
            </a:endParaRPr>
          </a:p>
          <a:p>
            <a:pPr marL="285750" indent="-285750">
              <a:buFontTx/>
              <a:buChar char="-"/>
            </a:pPr>
            <a:r>
              <a:rPr lang="en-US" sz="2000" dirty="0" err="1">
                <a:latin typeface="+mj-lt"/>
              </a:rPr>
              <a:t>Mở</a:t>
            </a:r>
            <a:r>
              <a:rPr lang="en-US" sz="2000" dirty="0">
                <a:latin typeface="+mj-lt"/>
              </a:rPr>
              <a:t> SQL Server Management Studio (SSMS) </a:t>
            </a:r>
            <a:r>
              <a:rPr lang="en-US" sz="2000" dirty="0" err="1">
                <a:latin typeface="+mj-lt"/>
              </a:rPr>
              <a:t>hoặc</a:t>
            </a:r>
            <a:r>
              <a:rPr lang="en-US" sz="2000" dirty="0">
                <a:latin typeface="+mj-lt"/>
              </a:rPr>
              <a:t> </a:t>
            </a:r>
            <a:r>
              <a:rPr lang="en-US" sz="2000" dirty="0" err="1">
                <a:latin typeface="+mj-lt"/>
              </a:rPr>
              <a:t>phần</a:t>
            </a:r>
            <a:r>
              <a:rPr lang="en-US" sz="2000" dirty="0">
                <a:latin typeface="+mj-lt"/>
              </a:rPr>
              <a:t> </a:t>
            </a:r>
            <a:r>
              <a:rPr lang="en-US" sz="2000" dirty="0" err="1">
                <a:latin typeface="+mj-lt"/>
              </a:rPr>
              <a:t>mềm</a:t>
            </a:r>
            <a:r>
              <a:rPr lang="en-US" sz="2000" dirty="0">
                <a:latin typeface="+mj-lt"/>
              </a:rPr>
              <a:t> </a:t>
            </a:r>
            <a:r>
              <a:rPr lang="en-US" sz="2000" dirty="0" err="1">
                <a:latin typeface="+mj-lt"/>
              </a:rPr>
              <a:t>kết</a:t>
            </a:r>
            <a:r>
              <a:rPr lang="en-US" sz="2000" dirty="0">
                <a:latin typeface="+mj-lt"/>
              </a:rPr>
              <a:t> </a:t>
            </a:r>
            <a:r>
              <a:rPr lang="en-US" sz="2000" dirty="0" err="1">
                <a:latin typeface="+mj-lt"/>
              </a:rPr>
              <a:t>nối</a:t>
            </a:r>
            <a:r>
              <a:rPr lang="en-US" sz="2000" dirty="0">
                <a:latin typeface="+mj-lt"/>
              </a:rPr>
              <a:t> SQL</a:t>
            </a:r>
            <a:endParaRPr lang="vi-VN" sz="2000" dirty="0">
              <a:latin typeface="+mj-lt"/>
            </a:endParaRPr>
          </a:p>
          <a:p>
            <a:pPr marL="285750" indent="-285750">
              <a:buFontTx/>
              <a:buChar char="-"/>
            </a:pPr>
            <a:r>
              <a:rPr lang="en-US" sz="2000" dirty="0">
                <a:latin typeface="+mj-lt"/>
              </a:rPr>
              <a:t>Server name: </a:t>
            </a:r>
            <a:r>
              <a:rPr lang="en-US" sz="2000" dirty="0" err="1">
                <a:latin typeface="+mj-lt"/>
              </a:rPr>
              <a:t>Dùng</a:t>
            </a:r>
            <a:r>
              <a:rPr lang="en-US" sz="2000" dirty="0">
                <a:latin typeface="+mj-lt"/>
              </a:rPr>
              <a:t> IP </a:t>
            </a:r>
            <a:r>
              <a:rPr lang="en-US" sz="2000" dirty="0" err="1">
                <a:latin typeface="+mj-lt"/>
              </a:rPr>
              <a:t>của</a:t>
            </a:r>
            <a:r>
              <a:rPr lang="en-US" sz="2000" dirty="0">
                <a:latin typeface="+mj-lt"/>
              </a:rPr>
              <a:t> SQL Server </a:t>
            </a:r>
            <a:r>
              <a:rPr lang="en-US" sz="2000" dirty="0" err="1">
                <a:latin typeface="+mj-lt"/>
              </a:rPr>
              <a:t>trong</a:t>
            </a:r>
            <a:r>
              <a:rPr lang="en-US" sz="2000" dirty="0">
                <a:latin typeface="+mj-lt"/>
              </a:rPr>
              <a:t> </a:t>
            </a:r>
            <a:r>
              <a:rPr lang="en-US" sz="2000" dirty="0" err="1">
                <a:latin typeface="+mj-lt"/>
              </a:rPr>
              <a:t>Tailscale</a:t>
            </a:r>
            <a:r>
              <a:rPr lang="vi-VN" sz="2000" dirty="0">
                <a:latin typeface="+mj-lt"/>
              </a:rPr>
              <a:t> (ví dụ: 100.64.x.x,1302)</a:t>
            </a:r>
          </a:p>
          <a:p>
            <a:pPr marL="285750" indent="-285750">
              <a:buFontTx/>
              <a:buChar char="-"/>
            </a:pPr>
            <a:r>
              <a:rPr lang="en-US" sz="2000" dirty="0" err="1">
                <a:latin typeface="+mj-lt"/>
              </a:rPr>
              <a:t>Chọn</a:t>
            </a:r>
            <a:r>
              <a:rPr lang="en-US" sz="2000" dirty="0">
                <a:latin typeface="+mj-lt"/>
              </a:rPr>
              <a:t> Authentication</a:t>
            </a:r>
            <a:endParaRPr lang="vi-VN" sz="2000" dirty="0">
              <a:latin typeface="+mj-lt"/>
            </a:endParaRPr>
          </a:p>
          <a:p>
            <a:r>
              <a:rPr lang="vi-VN" sz="2000" dirty="0">
                <a:latin typeface="+mj-lt"/>
              </a:rPr>
              <a:t>    + </a:t>
            </a:r>
            <a:r>
              <a:rPr lang="en-US" sz="2000" dirty="0" err="1">
                <a:latin typeface="+mj-lt"/>
              </a:rPr>
              <a:t>Nếu</a:t>
            </a:r>
            <a:r>
              <a:rPr lang="en-US" sz="2000" dirty="0">
                <a:latin typeface="+mj-lt"/>
              </a:rPr>
              <a:t> </a:t>
            </a:r>
            <a:r>
              <a:rPr lang="en-US" sz="2000" dirty="0" err="1">
                <a:latin typeface="+mj-lt"/>
              </a:rPr>
              <a:t>dùng</a:t>
            </a:r>
            <a:r>
              <a:rPr lang="en-US" sz="2000" dirty="0">
                <a:latin typeface="+mj-lt"/>
              </a:rPr>
              <a:t> </a:t>
            </a:r>
            <a:r>
              <a:rPr lang="en-US" sz="2000" dirty="0" err="1">
                <a:latin typeface="+mj-lt"/>
              </a:rPr>
              <a:t>tài</a:t>
            </a:r>
            <a:r>
              <a:rPr lang="en-US" sz="2000" dirty="0">
                <a:latin typeface="+mj-lt"/>
              </a:rPr>
              <a:t> </a:t>
            </a:r>
            <a:r>
              <a:rPr lang="en-US" sz="2000" dirty="0" err="1">
                <a:latin typeface="+mj-lt"/>
              </a:rPr>
              <a:t>khoản</a:t>
            </a:r>
            <a:r>
              <a:rPr lang="en-US" sz="2000" dirty="0">
                <a:latin typeface="+mj-lt"/>
              </a:rPr>
              <a:t> SQL Server → </a:t>
            </a:r>
            <a:r>
              <a:rPr lang="en-US" sz="2000" dirty="0" err="1">
                <a:latin typeface="+mj-lt"/>
              </a:rPr>
              <a:t>nhập</a:t>
            </a:r>
            <a:r>
              <a:rPr lang="en-US" sz="2000" dirty="0">
                <a:latin typeface="+mj-lt"/>
              </a:rPr>
              <a:t> username &amp; password</a:t>
            </a:r>
            <a:endParaRPr lang="vi-VN" sz="2000" dirty="0">
              <a:latin typeface="+mj-lt"/>
            </a:endParaRPr>
          </a:p>
          <a:p>
            <a:r>
              <a:rPr lang="vi-VN" sz="2000" dirty="0">
                <a:latin typeface="+mj-lt"/>
              </a:rPr>
              <a:t>    + </a:t>
            </a:r>
            <a:r>
              <a:rPr lang="en-US" sz="2000" dirty="0" err="1">
                <a:latin typeface="+mj-lt"/>
              </a:rPr>
              <a:t>Nếu</a:t>
            </a:r>
            <a:r>
              <a:rPr lang="en-US" sz="2000" dirty="0">
                <a:latin typeface="+mj-lt"/>
              </a:rPr>
              <a:t> </a:t>
            </a:r>
            <a:r>
              <a:rPr lang="en-US" sz="2000" dirty="0" err="1">
                <a:latin typeface="+mj-lt"/>
              </a:rPr>
              <a:t>dùng</a:t>
            </a:r>
            <a:r>
              <a:rPr lang="en-US" sz="2000" dirty="0">
                <a:latin typeface="+mj-lt"/>
              </a:rPr>
              <a:t> Windows Authentication → </a:t>
            </a:r>
            <a:r>
              <a:rPr lang="en-US" sz="2000" dirty="0" err="1">
                <a:latin typeface="+mj-lt"/>
              </a:rPr>
              <a:t>đảm</a:t>
            </a:r>
            <a:r>
              <a:rPr lang="en-US" sz="2000" dirty="0">
                <a:latin typeface="+mj-lt"/>
              </a:rPr>
              <a:t> </a:t>
            </a:r>
            <a:r>
              <a:rPr lang="en-US" sz="2000" dirty="0" err="1">
                <a:latin typeface="+mj-lt"/>
              </a:rPr>
              <a:t>bảo</a:t>
            </a:r>
            <a:r>
              <a:rPr lang="en-US" sz="2000" dirty="0">
                <a:latin typeface="+mj-lt"/>
              </a:rPr>
              <a:t> </a:t>
            </a:r>
            <a:r>
              <a:rPr lang="en-US" sz="2000" dirty="0" err="1">
                <a:latin typeface="+mj-lt"/>
              </a:rPr>
              <a:t>tài</a:t>
            </a:r>
            <a:r>
              <a:rPr lang="en-US" sz="2000" dirty="0">
                <a:latin typeface="+mj-lt"/>
              </a:rPr>
              <a:t> </a:t>
            </a:r>
            <a:r>
              <a:rPr lang="en-US" sz="2000" dirty="0" err="1">
                <a:latin typeface="+mj-lt"/>
              </a:rPr>
              <a:t>khoản</a:t>
            </a:r>
            <a:r>
              <a:rPr lang="en-US" sz="2000" dirty="0">
                <a:latin typeface="+mj-lt"/>
              </a:rPr>
              <a:t> </a:t>
            </a:r>
            <a:r>
              <a:rPr lang="en-US" sz="2000" dirty="0" err="1">
                <a:latin typeface="+mj-lt"/>
              </a:rPr>
              <a:t>có</a:t>
            </a:r>
            <a:r>
              <a:rPr lang="en-US" sz="2000" dirty="0">
                <a:latin typeface="+mj-lt"/>
              </a:rPr>
              <a:t> </a:t>
            </a:r>
            <a:r>
              <a:rPr lang="en-US" sz="2000" dirty="0" err="1">
                <a:latin typeface="+mj-lt"/>
              </a:rPr>
              <a:t>quyền</a:t>
            </a:r>
            <a:r>
              <a:rPr lang="en-US" sz="2000" dirty="0">
                <a:latin typeface="+mj-lt"/>
              </a:rPr>
              <a:t> </a:t>
            </a:r>
            <a:r>
              <a:rPr lang="en-US" sz="2000" dirty="0" err="1">
                <a:latin typeface="+mj-lt"/>
              </a:rPr>
              <a:t>truy</a:t>
            </a:r>
            <a:r>
              <a:rPr lang="en-US" sz="2000" dirty="0">
                <a:latin typeface="+mj-lt"/>
              </a:rPr>
              <a:t> </a:t>
            </a:r>
            <a:r>
              <a:rPr lang="en-US" sz="2000" dirty="0" err="1">
                <a:latin typeface="+mj-lt"/>
              </a:rPr>
              <a:t>cập</a:t>
            </a:r>
            <a:endParaRPr lang="vi-VN" sz="2000" dirty="0">
              <a:latin typeface="+mj-lt"/>
            </a:endParaRPr>
          </a:p>
          <a:p>
            <a:pPr marL="285750" indent="-285750">
              <a:buFontTx/>
              <a:buChar char="-"/>
            </a:pPr>
            <a:r>
              <a:rPr lang="en-US" sz="2000" dirty="0" err="1">
                <a:latin typeface="+mj-lt"/>
              </a:rPr>
              <a:t>Nhấn</a:t>
            </a:r>
            <a:r>
              <a:rPr lang="en-US" sz="2000" dirty="0">
                <a:latin typeface="+mj-lt"/>
              </a:rPr>
              <a:t> Connect</a:t>
            </a:r>
            <a:endParaRPr lang="vi-VN" sz="2000" dirty="0">
              <a:latin typeface="+mj-lt"/>
            </a:endParaRPr>
          </a:p>
        </p:txBody>
      </p:sp>
    </p:spTree>
    <p:extLst>
      <p:ext uri="{BB962C8B-B14F-4D97-AF65-F5344CB8AC3E}">
        <p14:creationId xmlns:p14="http://schemas.microsoft.com/office/powerpoint/2010/main" val="417744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DDEEE-50EC-CAE9-77F2-7EAD97550013}"/>
              </a:ext>
            </a:extLst>
          </p:cNvPr>
          <p:cNvSpPr txBox="1"/>
          <p:nvPr/>
        </p:nvSpPr>
        <p:spPr>
          <a:xfrm>
            <a:off x="816077" y="403122"/>
            <a:ext cx="9674942" cy="400110"/>
          </a:xfrm>
          <a:prstGeom prst="rect">
            <a:avLst/>
          </a:prstGeom>
          <a:noFill/>
        </p:spPr>
        <p:txBody>
          <a:bodyPr wrap="square" rtlCol="0">
            <a:spAutoFit/>
          </a:bodyPr>
          <a:lstStyle/>
          <a:p>
            <a:r>
              <a:rPr lang="vi-VN" sz="2000" b="1" dirty="0">
                <a:latin typeface="+mj-lt"/>
              </a:rPr>
              <a:t>Bước 2: </a:t>
            </a:r>
            <a:r>
              <a:rPr lang="vi-VN" sz="2000" dirty="0">
                <a:latin typeface="+mj-lt"/>
              </a:rPr>
              <a:t>tải xong ISO về mở lên và chọn setup.exe</a:t>
            </a:r>
            <a:endParaRPr lang="en-US" sz="2000" dirty="0">
              <a:latin typeface="+mj-lt"/>
            </a:endParaRPr>
          </a:p>
        </p:txBody>
      </p:sp>
      <p:sp>
        <p:nvSpPr>
          <p:cNvPr id="5" name="Rectangle 4">
            <a:extLst>
              <a:ext uri="{FF2B5EF4-FFF2-40B4-BE49-F238E27FC236}">
                <a16:creationId xmlns:a16="http://schemas.microsoft.com/office/drawing/2014/main" id="{ED04CF88-387F-3691-A110-4E3C2C54E021}"/>
              </a:ext>
            </a:extLst>
          </p:cNvPr>
          <p:cNvSpPr/>
          <p:nvPr/>
        </p:nvSpPr>
        <p:spPr>
          <a:xfrm>
            <a:off x="816077" y="1015181"/>
            <a:ext cx="10550012" cy="482763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7EB836-174C-E4F4-4A95-FE5CF76E30F7}"/>
              </a:ext>
            </a:extLst>
          </p:cNvPr>
          <p:cNvSpPr/>
          <p:nvPr/>
        </p:nvSpPr>
        <p:spPr>
          <a:xfrm>
            <a:off x="1150374" y="3765755"/>
            <a:ext cx="94488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311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6BB84E-F2BA-3A84-377C-DC09A13AAF69}"/>
              </a:ext>
            </a:extLst>
          </p:cNvPr>
          <p:cNvSpPr txBox="1"/>
          <p:nvPr/>
        </p:nvSpPr>
        <p:spPr>
          <a:xfrm>
            <a:off x="757084" y="629265"/>
            <a:ext cx="10658168" cy="707886"/>
          </a:xfrm>
          <a:prstGeom prst="rect">
            <a:avLst/>
          </a:prstGeom>
          <a:noFill/>
        </p:spPr>
        <p:txBody>
          <a:bodyPr wrap="square" rtlCol="0">
            <a:spAutoFit/>
          </a:bodyPr>
          <a:lstStyle/>
          <a:p>
            <a:r>
              <a:rPr lang="vi-VN" sz="2000" dirty="0">
                <a:latin typeface="+mj-lt"/>
              </a:rPr>
              <a:t>Sau khi mở chọn Installation =&gt; New SQL Server standalone installation or add features to an existing installation =&gt; next</a:t>
            </a:r>
            <a:endParaRPr lang="en-US" sz="2000" dirty="0">
              <a:latin typeface="+mj-lt"/>
            </a:endParaRPr>
          </a:p>
        </p:txBody>
      </p:sp>
      <p:sp>
        <p:nvSpPr>
          <p:cNvPr id="5" name="Rectangle 4">
            <a:extLst>
              <a:ext uri="{FF2B5EF4-FFF2-40B4-BE49-F238E27FC236}">
                <a16:creationId xmlns:a16="http://schemas.microsoft.com/office/drawing/2014/main" id="{B8B8A99A-AA34-9E11-5954-3119BA29CA83}"/>
              </a:ext>
            </a:extLst>
          </p:cNvPr>
          <p:cNvSpPr/>
          <p:nvPr/>
        </p:nvSpPr>
        <p:spPr>
          <a:xfrm>
            <a:off x="835742" y="1455173"/>
            <a:ext cx="5073445" cy="477356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E231B4-C658-FAB1-5420-6EE546622F8F}"/>
              </a:ext>
            </a:extLst>
          </p:cNvPr>
          <p:cNvSpPr/>
          <p:nvPr/>
        </p:nvSpPr>
        <p:spPr>
          <a:xfrm>
            <a:off x="2438401" y="1651820"/>
            <a:ext cx="3323303" cy="6292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940C58F-11B4-4E6F-AE53-847696701E0B}"/>
              </a:ext>
            </a:extLst>
          </p:cNvPr>
          <p:cNvSpPr/>
          <p:nvPr/>
        </p:nvSpPr>
        <p:spPr>
          <a:xfrm>
            <a:off x="835742" y="1966452"/>
            <a:ext cx="786581" cy="23597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BDFE788-5B17-6A5D-0A85-8B11B8505FE4}"/>
              </a:ext>
            </a:extLst>
          </p:cNvPr>
          <p:cNvSpPr/>
          <p:nvPr/>
        </p:nvSpPr>
        <p:spPr>
          <a:xfrm>
            <a:off x="6282813" y="1455172"/>
            <a:ext cx="5073445" cy="477356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A24B26-CDA4-6265-D875-4DC854CE89C2}"/>
              </a:ext>
            </a:extLst>
          </p:cNvPr>
          <p:cNvSpPr/>
          <p:nvPr/>
        </p:nvSpPr>
        <p:spPr>
          <a:xfrm>
            <a:off x="10117394" y="5869858"/>
            <a:ext cx="639096" cy="35887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321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1BAE3-1F1D-15DF-07E0-18074093052C}"/>
              </a:ext>
            </a:extLst>
          </p:cNvPr>
          <p:cNvSpPr txBox="1"/>
          <p:nvPr/>
        </p:nvSpPr>
        <p:spPr>
          <a:xfrm>
            <a:off x="806246" y="619432"/>
            <a:ext cx="5161935" cy="4401205"/>
          </a:xfrm>
          <a:prstGeom prst="rect">
            <a:avLst/>
          </a:prstGeom>
          <a:noFill/>
        </p:spPr>
        <p:txBody>
          <a:bodyPr wrap="square" rtlCol="0">
            <a:spAutoFit/>
          </a:bodyPr>
          <a:lstStyle/>
          <a:p>
            <a:pPr algn="just"/>
            <a:r>
              <a:rPr lang="vi-VN" sz="2000" dirty="0">
                <a:latin typeface="+mj-lt"/>
              </a:rPr>
              <a:t>Ngoài </a:t>
            </a:r>
            <a:r>
              <a:rPr lang="vi-VN" sz="2000" b="1" dirty="0">
                <a:latin typeface="+mj-lt"/>
              </a:rPr>
              <a:t>developer</a:t>
            </a:r>
            <a:r>
              <a:rPr lang="vi-VN" sz="2000" dirty="0">
                <a:latin typeface="+mj-lt"/>
              </a:rPr>
              <a:t> còn hai phiên bản khác là </a:t>
            </a:r>
            <a:r>
              <a:rPr lang="vi-VN" sz="2000" b="1" dirty="0">
                <a:latin typeface="+mj-lt"/>
              </a:rPr>
              <a:t>Express</a:t>
            </a:r>
            <a:r>
              <a:rPr lang="vi-VN" sz="2000" dirty="0">
                <a:latin typeface="+mj-lt"/>
              </a:rPr>
              <a:t> và </a:t>
            </a:r>
            <a:r>
              <a:rPr lang="vi-VN" sz="2000" b="1" dirty="0">
                <a:latin typeface="+mj-lt"/>
              </a:rPr>
              <a:t>Evaluation</a:t>
            </a:r>
            <a:r>
              <a:rPr lang="vi-VN" sz="2000" dirty="0">
                <a:latin typeface="+mj-lt"/>
              </a:rPr>
              <a:t> của SQL Server</a:t>
            </a:r>
          </a:p>
          <a:p>
            <a:pPr algn="just"/>
            <a:r>
              <a:rPr lang="vi-VN" sz="2000" dirty="0">
                <a:latin typeface="+mj-lt"/>
              </a:rPr>
              <a:t> </a:t>
            </a:r>
          </a:p>
          <a:p>
            <a:pPr marL="285750" indent="-285750" algn="just">
              <a:buFontTx/>
              <a:buChar char="-"/>
            </a:pPr>
            <a:r>
              <a:rPr lang="vi-VN" sz="2000" b="1" dirty="0">
                <a:latin typeface="+mj-lt"/>
              </a:rPr>
              <a:t>Express</a:t>
            </a:r>
            <a:r>
              <a:rPr lang="vi-VN" sz="2000" dirty="0">
                <a:latin typeface="+mj-lt"/>
              </a:rPr>
              <a:t>: miễn phí nhưng giới hạn tài nguyên, thích hợp cho ứng dụng nhỏ</a:t>
            </a:r>
          </a:p>
          <a:p>
            <a:pPr algn="just"/>
            <a:endParaRPr lang="vi-VN" sz="2000" dirty="0">
              <a:latin typeface="+mj-lt"/>
            </a:endParaRPr>
          </a:p>
          <a:p>
            <a:pPr marL="285750" indent="-285750" algn="just">
              <a:buFontTx/>
              <a:buChar char="-"/>
            </a:pPr>
            <a:r>
              <a:rPr lang="vi-VN" sz="2000" b="1" dirty="0">
                <a:latin typeface="+mj-lt"/>
              </a:rPr>
              <a:t>Evaluation: </a:t>
            </a:r>
            <a:r>
              <a:rPr lang="vi-VN" sz="2000" dirty="0">
                <a:latin typeface="+mj-lt"/>
              </a:rPr>
              <a:t>dùng thử đầy đủ tính năng nhưng có giới hạn thời gian chỉ dùng được trong </a:t>
            </a:r>
            <a:r>
              <a:rPr lang="vi-VN" sz="2000" b="1" dirty="0">
                <a:latin typeface="+mj-lt"/>
              </a:rPr>
              <a:t>180 ngày</a:t>
            </a:r>
            <a:r>
              <a:rPr lang="vi-VN" sz="2000" dirty="0">
                <a:latin typeface="+mj-lt"/>
              </a:rPr>
              <a:t> </a:t>
            </a:r>
          </a:p>
          <a:p>
            <a:pPr algn="just"/>
            <a:endParaRPr lang="vi-VN" sz="2000" dirty="0">
              <a:latin typeface="+mj-lt"/>
            </a:endParaRPr>
          </a:p>
          <a:p>
            <a:pPr marL="285750" indent="-285750" algn="just">
              <a:buFontTx/>
              <a:buChar char="-"/>
            </a:pPr>
            <a:r>
              <a:rPr lang="vi-VN" sz="2000" b="1" dirty="0">
                <a:latin typeface="+mj-lt"/>
              </a:rPr>
              <a:t>Developer: </a:t>
            </a:r>
            <a:r>
              <a:rPr lang="vi-VN" sz="2000" dirty="0">
                <a:latin typeface="+mj-lt"/>
              </a:rPr>
              <a:t>miễn phí không giới hạn tài nguyên và đầy đủ các tính năng như bản </a:t>
            </a:r>
            <a:r>
              <a:rPr lang="vi-VN" sz="2000" b="1" dirty="0">
                <a:latin typeface="+mj-lt"/>
              </a:rPr>
              <a:t>Enterprise</a:t>
            </a:r>
            <a:r>
              <a:rPr lang="vi-VN" sz="2000" dirty="0">
                <a:latin typeface="+mj-lt"/>
              </a:rPr>
              <a:t> (đây là phiên bản tốt nhất trong 3 phiên bản)</a:t>
            </a:r>
            <a:r>
              <a:rPr lang="vi-VN" dirty="0"/>
              <a:t>	</a:t>
            </a:r>
            <a:endParaRPr lang="en-US" dirty="0"/>
          </a:p>
        </p:txBody>
      </p:sp>
      <p:sp>
        <p:nvSpPr>
          <p:cNvPr id="5" name="Rectangle 4">
            <a:extLst>
              <a:ext uri="{FF2B5EF4-FFF2-40B4-BE49-F238E27FC236}">
                <a16:creationId xmlns:a16="http://schemas.microsoft.com/office/drawing/2014/main" id="{2FCAA420-F5FD-B003-7C79-06E762B1A00B}"/>
              </a:ext>
            </a:extLst>
          </p:cNvPr>
          <p:cNvSpPr/>
          <p:nvPr/>
        </p:nvSpPr>
        <p:spPr>
          <a:xfrm>
            <a:off x="5968181" y="619432"/>
            <a:ext cx="5781367" cy="564371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C00413-D6C1-3416-426F-43639E0E5468}"/>
              </a:ext>
            </a:extLst>
          </p:cNvPr>
          <p:cNvSpPr/>
          <p:nvPr/>
        </p:nvSpPr>
        <p:spPr>
          <a:xfrm>
            <a:off x="7423355" y="2664542"/>
            <a:ext cx="3392129" cy="53094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FD93A35E-DFB8-9419-0CC9-5AA3B9EEDF00}"/>
              </a:ext>
            </a:extLst>
          </p:cNvPr>
          <p:cNvSpPr/>
          <p:nvPr/>
        </p:nvSpPr>
        <p:spPr>
          <a:xfrm>
            <a:off x="10363200" y="5909187"/>
            <a:ext cx="639097" cy="3293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74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94595F-B359-DE1D-B795-5A85F3CC1EDE}"/>
              </a:ext>
            </a:extLst>
          </p:cNvPr>
          <p:cNvSpPr txBox="1"/>
          <p:nvPr/>
        </p:nvSpPr>
        <p:spPr>
          <a:xfrm>
            <a:off x="1025013" y="324464"/>
            <a:ext cx="8927690" cy="400110"/>
          </a:xfrm>
          <a:prstGeom prst="rect">
            <a:avLst/>
          </a:prstGeom>
          <a:noFill/>
        </p:spPr>
        <p:txBody>
          <a:bodyPr wrap="square" rtlCol="0">
            <a:spAutoFit/>
          </a:bodyPr>
          <a:lstStyle/>
          <a:p>
            <a:r>
              <a:rPr lang="vi-VN" sz="2000" dirty="0">
                <a:latin typeface="+mj-lt"/>
              </a:rPr>
              <a:t>Chấp nhận giấy phép =&gt; next </a:t>
            </a:r>
            <a:endParaRPr lang="en-US" sz="2000" dirty="0">
              <a:latin typeface="+mj-lt"/>
            </a:endParaRPr>
          </a:p>
        </p:txBody>
      </p:sp>
      <p:sp>
        <p:nvSpPr>
          <p:cNvPr id="5" name="Rectangle 4">
            <a:extLst>
              <a:ext uri="{FF2B5EF4-FFF2-40B4-BE49-F238E27FC236}">
                <a16:creationId xmlns:a16="http://schemas.microsoft.com/office/drawing/2014/main" id="{2A4D79F5-7CE6-295C-B3A4-11FB29366AE8}"/>
              </a:ext>
            </a:extLst>
          </p:cNvPr>
          <p:cNvSpPr/>
          <p:nvPr/>
        </p:nvSpPr>
        <p:spPr>
          <a:xfrm>
            <a:off x="1025013" y="887361"/>
            <a:ext cx="10141974" cy="508327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3193A0-585C-02EA-B60C-C9E42644077C}"/>
              </a:ext>
            </a:extLst>
          </p:cNvPr>
          <p:cNvSpPr/>
          <p:nvPr/>
        </p:nvSpPr>
        <p:spPr>
          <a:xfrm>
            <a:off x="3660058" y="4483510"/>
            <a:ext cx="3657599" cy="40312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10026A7-8696-1C90-7B3B-DD363B17FA09}"/>
              </a:ext>
            </a:extLst>
          </p:cNvPr>
          <p:cNvSpPr/>
          <p:nvPr/>
        </p:nvSpPr>
        <p:spPr>
          <a:xfrm>
            <a:off x="8705975" y="5632574"/>
            <a:ext cx="1101212" cy="29496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62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720ED-1A04-4468-0866-D5953F7074C0}"/>
              </a:ext>
            </a:extLst>
          </p:cNvPr>
          <p:cNvSpPr txBox="1"/>
          <p:nvPr/>
        </p:nvSpPr>
        <p:spPr>
          <a:xfrm>
            <a:off x="978309" y="186815"/>
            <a:ext cx="10417279" cy="707886"/>
          </a:xfrm>
          <a:prstGeom prst="rect">
            <a:avLst/>
          </a:prstGeom>
          <a:noFill/>
        </p:spPr>
        <p:txBody>
          <a:bodyPr wrap="square" rtlCol="0">
            <a:spAutoFit/>
          </a:bodyPr>
          <a:lstStyle/>
          <a:p>
            <a:r>
              <a:rPr lang="vi-VN" sz="2000" dirty="0">
                <a:latin typeface="+mj-lt"/>
              </a:rPr>
              <a:t>Bỏ tích azure Extension for SQL Server </a:t>
            </a:r>
          </a:p>
          <a:p>
            <a:r>
              <a:rPr lang="vi-VN" sz="2000" dirty="0">
                <a:latin typeface="+mj-lt"/>
              </a:rPr>
              <a:t>- Vì SQL sẽ kết nối với dữ liệu đám mây mà dữ liệu đám mây cần tài khoản trả phí lên ta bỏ tích</a:t>
            </a:r>
            <a:endParaRPr lang="en-US" sz="2000" dirty="0">
              <a:latin typeface="+mj-lt"/>
            </a:endParaRPr>
          </a:p>
        </p:txBody>
      </p:sp>
      <p:sp>
        <p:nvSpPr>
          <p:cNvPr id="7" name="Rectangle 6">
            <a:extLst>
              <a:ext uri="{FF2B5EF4-FFF2-40B4-BE49-F238E27FC236}">
                <a16:creationId xmlns:a16="http://schemas.microsoft.com/office/drawing/2014/main" id="{C10E47EA-E08D-73A6-9666-ACBCFB8A34F0}"/>
              </a:ext>
            </a:extLst>
          </p:cNvPr>
          <p:cNvSpPr/>
          <p:nvPr/>
        </p:nvSpPr>
        <p:spPr>
          <a:xfrm>
            <a:off x="978309" y="1088923"/>
            <a:ext cx="10417279" cy="497758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2ACDAA-F8AB-EB39-49D1-F6CDF8B31BE9}"/>
              </a:ext>
            </a:extLst>
          </p:cNvPr>
          <p:cNvSpPr/>
          <p:nvPr/>
        </p:nvSpPr>
        <p:spPr>
          <a:xfrm>
            <a:off x="8819536" y="5742039"/>
            <a:ext cx="1288025" cy="3244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B5830DF-DBBF-D176-37E6-49EBFE4D46C2}"/>
              </a:ext>
            </a:extLst>
          </p:cNvPr>
          <p:cNvSpPr/>
          <p:nvPr/>
        </p:nvSpPr>
        <p:spPr>
          <a:xfrm>
            <a:off x="3677265" y="1897626"/>
            <a:ext cx="2762864" cy="3342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843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TotalTime>
  <Words>1589</Words>
  <Application>Microsoft Office PowerPoint</Application>
  <PresentationFormat>Widescreen</PresentationFormat>
  <Paragraphs>130</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Aptos Display</vt:lpstr>
      <vt:lpstr>Arial</vt:lpstr>
      <vt:lpstr>Times New Roman</vt:lpstr>
      <vt:lpstr>Wingdings</vt:lpstr>
      <vt:lpstr>Office Theme</vt:lpstr>
      <vt:lpstr>PowerPoint Presentation</vt:lpstr>
      <vt:lpstr>Phần 1: cài đặt SQL Server 2022 Developer Edition (ISO)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Gõ thanh tìm kiếm trên máy SQL Server configuration tool</vt:lpstr>
      <vt:lpstr>PowerPoint Presentation</vt:lpstr>
      <vt:lpstr>PowerPoint Presentation</vt:lpstr>
      <vt:lpstr>Phần 2: cài SQL Server Management Studio</vt:lpstr>
      <vt:lpstr>PowerPoint Presentation</vt:lpstr>
      <vt:lpstr>PowerPoint Presentation</vt:lpstr>
      <vt:lpstr>PowerPoint Presentation</vt:lpstr>
      <vt:lpstr>Thời gian chờ tải xuống</vt:lpstr>
      <vt:lpstr>Restart máy để hoàn thành cài đặt</vt:lpstr>
      <vt:lpstr>PowerPoint Presentation</vt:lpstr>
      <vt:lpstr>Phần 3: đăng nhập SQL managerment studio  vào SQL server đã cài</vt:lpstr>
      <vt:lpstr>PowerPoint Presentation</vt:lpstr>
      <vt:lpstr>PowerPoint Presentation</vt:lpstr>
      <vt:lpstr>PowerPoint Presentation</vt:lpstr>
      <vt:lpstr>PowerPoint Presentation</vt:lpstr>
      <vt:lpstr>Phần 4: cấu hình từ xa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Hà Ngụy</dc:creator>
  <cp:lastModifiedBy>Hà Ngụy</cp:lastModifiedBy>
  <cp:revision>19</cp:revision>
  <dcterms:created xsi:type="dcterms:W3CDTF">2025-03-19T08:24:34Z</dcterms:created>
  <dcterms:modified xsi:type="dcterms:W3CDTF">2025-03-19T16:32:52Z</dcterms:modified>
</cp:coreProperties>
</file>